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07" r:id="rId3"/>
    <p:sldId id="290" r:id="rId4"/>
    <p:sldId id="292" r:id="rId5"/>
    <p:sldId id="261" r:id="rId6"/>
    <p:sldId id="297" r:id="rId7"/>
    <p:sldId id="308" r:id="rId8"/>
    <p:sldId id="267" r:id="rId9"/>
    <p:sldId id="293" r:id="rId10"/>
    <p:sldId id="294" r:id="rId11"/>
    <p:sldId id="295" r:id="rId12"/>
    <p:sldId id="296" r:id="rId13"/>
    <p:sldId id="298" r:id="rId14"/>
    <p:sldId id="303" r:id="rId15"/>
    <p:sldId id="288" r:id="rId16"/>
    <p:sldId id="283" r:id="rId17"/>
    <p:sldId id="282" r:id="rId18"/>
    <p:sldId id="305" r:id="rId19"/>
    <p:sldId id="304" r:id="rId20"/>
    <p:sldId id="269" r:id="rId21"/>
    <p:sldId id="281" r:id="rId22"/>
    <p:sldId id="299" r:id="rId23"/>
    <p:sldId id="258" r:id="rId24"/>
    <p:sldId id="274" r:id="rId25"/>
    <p:sldId id="275" r:id="rId26"/>
    <p:sldId id="276" r:id="rId27"/>
    <p:sldId id="277" r:id="rId28"/>
    <p:sldId id="300" r:id="rId29"/>
    <p:sldId id="309" r:id="rId30"/>
    <p:sldId id="310" r:id="rId31"/>
    <p:sldId id="271" r:id="rId32"/>
    <p:sldId id="278" r:id="rId33"/>
    <p:sldId id="270" r:id="rId34"/>
    <p:sldId id="279" r:id="rId35"/>
    <p:sldId id="280" r:id="rId36"/>
    <p:sldId id="28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42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49FE8-1A39-4F73-8791-C2D8B64BD269}" type="datetimeFigureOut">
              <a:rPr lang="en-US" smtClean="0"/>
              <a:t>5/10/2019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46BEE-5574-412B-B498-3788E435FB52}" type="slidenum">
              <a:rPr lang="en-US" smtClean="0"/>
              <a:t>‹#›</a:t>
            </a:fld>
            <a:endParaRPr lang="en-US"/>
          </a:p>
        </p:txBody>
      </p:sp>
    </p:spTree>
    <p:extLst>
      <p:ext uri="{BB962C8B-B14F-4D97-AF65-F5344CB8AC3E}">
        <p14:creationId xmlns:p14="http://schemas.microsoft.com/office/powerpoint/2010/main" val="390402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46BEE-5574-412B-B498-3788E435FB52}" type="slidenum">
              <a:rPr lang="en-US" smtClean="0"/>
              <a:t>1</a:t>
            </a:fld>
            <a:endParaRPr lang="en-US"/>
          </a:p>
        </p:txBody>
      </p:sp>
    </p:spTree>
    <p:extLst>
      <p:ext uri="{BB962C8B-B14F-4D97-AF65-F5344CB8AC3E}">
        <p14:creationId xmlns:p14="http://schemas.microsoft.com/office/powerpoint/2010/main" val="114198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pt-PT" smtClean="0"/>
          </a:p>
        </p:txBody>
      </p:sp>
    </p:spTree>
    <p:extLst>
      <p:ext uri="{BB962C8B-B14F-4D97-AF65-F5344CB8AC3E}">
        <p14:creationId xmlns:p14="http://schemas.microsoft.com/office/powerpoint/2010/main" val="2579058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pt-PT" smtClean="0"/>
          </a:p>
        </p:txBody>
      </p:sp>
    </p:spTree>
    <p:extLst>
      <p:ext uri="{BB962C8B-B14F-4D97-AF65-F5344CB8AC3E}">
        <p14:creationId xmlns:p14="http://schemas.microsoft.com/office/powerpoint/2010/main" val="2579058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pt-PT" dirty="0" smtClean="0"/>
          </a:p>
        </p:txBody>
      </p:sp>
    </p:spTree>
    <p:extLst>
      <p:ext uri="{BB962C8B-B14F-4D97-AF65-F5344CB8AC3E}">
        <p14:creationId xmlns:p14="http://schemas.microsoft.com/office/powerpoint/2010/main" val="3108676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23</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46BEE-5574-412B-B498-3788E435FB52}" type="slidenum">
              <a:rPr lang="en-US" smtClean="0"/>
              <a:t>35</a:t>
            </a:fld>
            <a:endParaRPr lang="en-US"/>
          </a:p>
        </p:txBody>
      </p:sp>
    </p:spTree>
    <p:extLst>
      <p:ext uri="{BB962C8B-B14F-4D97-AF65-F5344CB8AC3E}">
        <p14:creationId xmlns:p14="http://schemas.microsoft.com/office/powerpoint/2010/main" val="114198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46BEE-5574-412B-B498-3788E435FB52}" type="slidenum">
              <a:rPr lang="en-US" smtClean="0"/>
              <a:t>2</a:t>
            </a:fld>
            <a:endParaRPr lang="en-US"/>
          </a:p>
        </p:txBody>
      </p:sp>
    </p:spTree>
    <p:extLst>
      <p:ext uri="{BB962C8B-B14F-4D97-AF65-F5344CB8AC3E}">
        <p14:creationId xmlns:p14="http://schemas.microsoft.com/office/powerpoint/2010/main" val="114198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pt-PT" smtClean="0"/>
          </a:p>
        </p:txBody>
      </p:sp>
    </p:spTree>
    <p:extLst>
      <p:ext uri="{BB962C8B-B14F-4D97-AF65-F5344CB8AC3E}">
        <p14:creationId xmlns:p14="http://schemas.microsoft.com/office/powerpoint/2010/main" val="148826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pt-PT" smtClean="0"/>
          </a:p>
        </p:txBody>
      </p:sp>
    </p:spTree>
    <p:extLst>
      <p:ext uri="{BB962C8B-B14F-4D97-AF65-F5344CB8AC3E}">
        <p14:creationId xmlns:p14="http://schemas.microsoft.com/office/powerpoint/2010/main" val="3931060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pt-PT" smtClean="0"/>
          </a:p>
        </p:txBody>
      </p:sp>
    </p:spTree>
    <p:extLst>
      <p:ext uri="{BB962C8B-B14F-4D97-AF65-F5344CB8AC3E}">
        <p14:creationId xmlns:p14="http://schemas.microsoft.com/office/powerpoint/2010/main" val="3453599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pt-PT" smtClean="0"/>
          </a:p>
        </p:txBody>
      </p:sp>
    </p:spTree>
    <p:extLst>
      <p:ext uri="{BB962C8B-B14F-4D97-AF65-F5344CB8AC3E}">
        <p14:creationId xmlns:p14="http://schemas.microsoft.com/office/powerpoint/2010/main" val="357849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pt-PT" smtClean="0"/>
          </a:p>
        </p:txBody>
      </p:sp>
    </p:spTree>
    <p:extLst>
      <p:ext uri="{BB962C8B-B14F-4D97-AF65-F5344CB8AC3E}">
        <p14:creationId xmlns:p14="http://schemas.microsoft.com/office/powerpoint/2010/main" val="1053951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pt-PT" smtClean="0"/>
          </a:p>
        </p:txBody>
      </p:sp>
    </p:spTree>
    <p:extLst>
      <p:ext uri="{BB962C8B-B14F-4D97-AF65-F5344CB8AC3E}">
        <p14:creationId xmlns:p14="http://schemas.microsoft.com/office/powerpoint/2010/main" val="117625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pt-PT" smtClean="0"/>
          </a:p>
        </p:txBody>
      </p:sp>
    </p:spTree>
    <p:extLst>
      <p:ext uri="{BB962C8B-B14F-4D97-AF65-F5344CB8AC3E}">
        <p14:creationId xmlns:p14="http://schemas.microsoft.com/office/powerpoint/2010/main" val="1041933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086600" y="6324600"/>
            <a:ext cx="1143000" cy="275673"/>
          </a:xfrm>
          <a:prstGeom prst="rect">
            <a:avLst/>
          </a:prstGeom>
        </p:spPr>
        <p:txBody>
          <a:bodyPr/>
          <a:lstStyle>
            <a:lvl1pPr algn="r">
              <a:defRPr sz="1000" b="1">
                <a:solidFill>
                  <a:schemeClr val="accent5">
                    <a:lumMod val="50000"/>
                  </a:schemeClr>
                </a:solidFill>
              </a:defRPr>
            </a:lvl1pPr>
          </a:lstStyle>
          <a:p>
            <a:fld id="{1D8BD707-D9CF-40AE-B4C6-C98DA3205C09}" type="datetimeFigureOut">
              <a:rPr lang="en-US" smtClean="0"/>
              <a:pPr/>
              <a:t>5/10/2019</a:t>
            </a:fld>
            <a:endParaRPr lang="en-US" dirty="0"/>
          </a:p>
        </p:txBody>
      </p:sp>
      <p:sp>
        <p:nvSpPr>
          <p:cNvPr id="6" name="Slide Number Placeholder 5"/>
          <p:cNvSpPr>
            <a:spLocks noGrp="1"/>
          </p:cNvSpPr>
          <p:nvPr>
            <p:ph type="sldNum" sz="quarter" idx="12"/>
          </p:nvPr>
        </p:nvSpPr>
        <p:spPr>
          <a:xfrm>
            <a:off x="8451574" y="6324600"/>
            <a:ext cx="685800" cy="199473"/>
          </a:xfrm>
          <a:prstGeom prst="rect">
            <a:avLst/>
          </a:prstGeom>
        </p:spPr>
        <p:txBody>
          <a:bodyPr/>
          <a:lstStyle>
            <a:lvl1pPr algn="r">
              <a:defRPr sz="1000" b="1">
                <a:solidFill>
                  <a:schemeClr val="accent5">
                    <a:lumMod val="50000"/>
                  </a:schemeClr>
                </a:solidFill>
              </a:defRPr>
            </a:lvl1pPr>
          </a:lstStyle>
          <a:p>
            <a:fld id="{B6F15528-21DE-4FAA-801E-634DDDAF4B2B}" type="slidenum">
              <a:rPr lang="en-US" smtClean="0"/>
              <a:pPr/>
              <a:t>‹#›</a:t>
            </a:fld>
            <a:endParaRPr lang="en-US" dirty="0"/>
          </a:p>
        </p:txBody>
      </p: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a:xfrm>
            <a:off x="8675688" y="6248400"/>
            <a:ext cx="504825" cy="365125"/>
          </a:xfrm>
          <a:prstGeom prst="rect">
            <a:avLst/>
          </a:prstGeom>
        </p:spPr>
        <p:txBody>
          <a:bodyPr/>
          <a:lstStyle>
            <a:lvl1pPr>
              <a:defRPr sz="900" b="1">
                <a:solidFill>
                  <a:schemeClr val="tx2"/>
                </a:solidFill>
                <a:latin typeface="Arial" panose="020B0604020202020204" pitchFamily="34" charset="0"/>
                <a:cs typeface="Arial" panose="020B0604020202020204" pitchFamily="34" charset="0"/>
              </a:defRPr>
            </a:lvl1pPr>
          </a:lstStyle>
          <a:p>
            <a:pPr>
              <a:defRPr/>
            </a:pPr>
            <a:fld id="{E86C3123-658E-41D6-892B-96394E8FCAD7}" type="slidenum">
              <a:rPr lang="pt-PT"/>
              <a:pPr>
                <a:defRPr/>
              </a:pPr>
              <a:t>‹#›</a:t>
            </a:fld>
            <a:endParaRPr lang="pt-PT" dirty="0"/>
          </a:p>
        </p:txBody>
      </p:sp>
    </p:spTree>
    <p:extLst>
      <p:ext uri="{BB962C8B-B14F-4D97-AF65-F5344CB8AC3E}">
        <p14:creationId xmlns:p14="http://schemas.microsoft.com/office/powerpoint/2010/main" val="80567381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5/10/2019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5/10/2019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5/10/2019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5/10/2019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5/10/2019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5/10/2019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3401" y="104570"/>
            <a:ext cx="1743324" cy="423940"/>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10" name="Flowchart: Process 9"/>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2" name="Rectangle 11"/>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3" name="Date Placeholder 3"/>
          <p:cNvSpPr>
            <a:spLocks noGrp="1"/>
          </p:cNvSpPr>
          <p:nvPr>
            <p:ph type="dt" sz="half" idx="2"/>
          </p:nvPr>
        </p:nvSpPr>
        <p:spPr>
          <a:xfrm>
            <a:off x="7086600" y="6324600"/>
            <a:ext cx="1143000" cy="275673"/>
          </a:xfrm>
          <a:prstGeom prst="rect">
            <a:avLst/>
          </a:prstGeom>
        </p:spPr>
        <p:txBody>
          <a:bodyPr/>
          <a:lstStyle>
            <a:lvl1pPr algn="r">
              <a:defRPr sz="1000" b="1">
                <a:solidFill>
                  <a:schemeClr val="accent5">
                    <a:lumMod val="50000"/>
                  </a:schemeClr>
                </a:solidFill>
              </a:defRPr>
            </a:lvl1pPr>
          </a:lstStyle>
          <a:p>
            <a:fld id="{1D8BD707-D9CF-40AE-B4C6-C98DA3205C09}" type="datetimeFigureOut">
              <a:rPr lang="en-US" smtClean="0"/>
              <a:pPr/>
              <a:t>5/10/2019</a:t>
            </a:fld>
            <a:endParaRPr lang="en-US" dirty="0"/>
          </a:p>
        </p:txBody>
      </p:sp>
      <p:sp>
        <p:nvSpPr>
          <p:cNvPr id="14" name="Slide Number Placeholder 5"/>
          <p:cNvSpPr>
            <a:spLocks noGrp="1"/>
          </p:cNvSpPr>
          <p:nvPr>
            <p:ph type="sldNum" sz="quarter" idx="4"/>
          </p:nvPr>
        </p:nvSpPr>
        <p:spPr>
          <a:xfrm>
            <a:off x="8451574" y="6324600"/>
            <a:ext cx="685800" cy="199473"/>
          </a:xfrm>
          <a:prstGeom prst="rect">
            <a:avLst/>
          </a:prstGeom>
        </p:spPr>
        <p:txBody>
          <a:bodyPr/>
          <a:lstStyle>
            <a:lvl1pPr algn="r">
              <a:defRPr sz="1000" b="1">
                <a:solidFill>
                  <a:schemeClr val="accent5">
                    <a:lumMod val="50000"/>
                  </a:schemeClr>
                </a:solidFill>
              </a:defRPr>
            </a:lvl1pPr>
          </a:lstStyle>
          <a:p>
            <a:fld id="{B6F15528-21DE-4FAA-801E-634DDDAF4B2B}" type="slidenum">
              <a:rPr lang="en-US" smtClean="0"/>
              <a:pPr/>
              <a:t>‹#›</a:t>
            </a:fld>
            <a:endParaRPr lang="en-US" dirty="0"/>
          </a:p>
        </p:txBody>
      </p:sp>
      <p:pic>
        <p:nvPicPr>
          <p:cNvPr id="16" name="Picture 15">
            <a:extLst>
              <a:ext uri="{FF2B5EF4-FFF2-40B4-BE49-F238E27FC236}">
                <a16:creationId xmlns:a16="http://schemas.microsoft.com/office/drawing/2014/main" xmlns="" id="{C4887F89-6B64-4B0B-BB96-6AEB5C0572C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098" t="33089" r="20100" b="32879"/>
          <a:stretch/>
        </p:blipFill>
        <p:spPr>
          <a:xfrm>
            <a:off x="6211865" y="140579"/>
            <a:ext cx="874735" cy="35192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wmf"/></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hyperlink" Target="http://www.google.pt/url?sa=i&amp;rct=j&amp;q=&amp;esrc=s&amp;source=images&amp;cd=&amp;cad=rja&amp;uact=8&amp;ved=0CAcQjRw&amp;url=http://www.verbudapest.com/hungria.html&amp;ei=NlRwVdigA6iR7Abu9YDIBw&amp;bvm=bv.94911696,d.ZGU&amp;psig=AFQjCNEkYCwSPk-4dgFe-MWqBxQd_5Nh2g&amp;ust=143351132726079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35" y="82295"/>
            <a:ext cx="8720329" cy="6693409"/>
          </a:xfrm>
          <a:prstGeom prst="rect">
            <a:avLst/>
          </a:prstGeom>
        </p:spPr>
      </p:pic>
      <p:sp>
        <p:nvSpPr>
          <p:cNvPr id="1026" name="Text Box 2"/>
          <p:cNvSpPr txBox="1">
            <a:spLocks noChangeArrowheads="1"/>
          </p:cNvSpPr>
          <p:nvPr/>
        </p:nvSpPr>
        <p:spPr bwMode="auto">
          <a:xfrm>
            <a:off x="1447800" y="4701522"/>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bs-Latn-BA" sz="1100" dirty="0" smtClean="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endParaRPr lang="en-US" sz="1100" dirty="0" smtClean="0"/>
          </a:p>
        </p:txBody>
      </p:sp>
      <p:sp>
        <p:nvSpPr>
          <p:cNvPr id="7" name="Subtitle 2"/>
          <p:cNvSpPr>
            <a:spLocks noGrp="1"/>
          </p:cNvSpPr>
          <p:nvPr>
            <p:ph type="subTitle" idx="4294967295"/>
          </p:nvPr>
        </p:nvSpPr>
        <p:spPr>
          <a:xfrm>
            <a:off x="211836" y="1600200"/>
            <a:ext cx="8551164" cy="1143000"/>
          </a:xfrm>
          <a:prstGeom prst="rect">
            <a:avLst/>
          </a:prstGeom>
        </p:spPr>
        <p:txBody>
          <a:bodyPr/>
          <a:lstStyle/>
          <a:p>
            <a:pPr marL="0" indent="0" algn="ctr">
              <a:buNone/>
            </a:pPr>
            <a:r>
              <a:rPr lang="en-US" sz="3600" b="1" u="sng"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Third </a:t>
            </a:r>
            <a:r>
              <a:rPr lang="en-US" sz="3600" b="1" u="sng"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Session – Topics for the training </a:t>
            </a:r>
            <a:r>
              <a:rPr lang="en-US" sz="3600" b="1" u="sng"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material</a:t>
            </a:r>
          </a:p>
          <a:p>
            <a:pPr marL="0" indent="0" algn="ctr">
              <a:buNone/>
            </a:pPr>
            <a:r>
              <a:rPr lang="en-U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Challenge </a:t>
            </a:r>
            <a:r>
              <a:rPr lang="en-US"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from water scarcity and droughts </a:t>
            </a:r>
            <a:endParaRPr lang="bs-Latn-BA"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8" name="Title 1"/>
          <p:cNvSpPr txBox="1">
            <a:spLocks/>
          </p:cNvSpPr>
          <p:nvPr/>
        </p:nvSpPr>
        <p:spPr>
          <a:xfrm>
            <a:off x="551329" y="2780928"/>
            <a:ext cx="7772400" cy="1092607"/>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2400" dirty="0" smtClean="0">
                <a:solidFill>
                  <a:schemeClr val="accent1">
                    <a:lumMod val="75000"/>
                  </a:schemeClr>
                </a:solidFill>
                <a:latin typeface="Calibri Light" pitchFamily="34" charset="0"/>
                <a:cs typeface="Calibri Light" pitchFamily="34" charset="0"/>
              </a:rPr>
              <a:t>Maria Manuela Portela</a:t>
            </a:r>
            <a:endParaRPr lang="sr-Latn-BA" sz="2400" dirty="0" smtClean="0">
              <a:solidFill>
                <a:schemeClr val="accent1">
                  <a:lumMod val="75000"/>
                </a:schemeClr>
              </a:solidFill>
              <a:latin typeface="Calibri Light" pitchFamily="34" charset="0"/>
              <a:cs typeface="Calibri Light" pitchFamily="34" charset="0"/>
            </a:endParaRPr>
          </a:p>
          <a:p>
            <a:pPr>
              <a:spcBef>
                <a:spcPts val="600"/>
              </a:spcBef>
            </a:pPr>
            <a:r>
              <a:rPr lang="pt-PT" sz="1800" dirty="0" err="1" smtClean="0">
                <a:solidFill>
                  <a:schemeClr val="accent1">
                    <a:lumMod val="75000"/>
                  </a:schemeClr>
                </a:solidFill>
                <a:latin typeface="Calibri Light" pitchFamily="34" charset="0"/>
                <a:cs typeface="Calibri Light" pitchFamily="34" charset="0"/>
              </a:rPr>
              <a:t>University</a:t>
            </a:r>
            <a:r>
              <a:rPr lang="pt-PT" sz="1800" dirty="0" smtClean="0">
                <a:solidFill>
                  <a:schemeClr val="accent1">
                    <a:lumMod val="75000"/>
                  </a:schemeClr>
                </a:solidFill>
                <a:latin typeface="Calibri Light" pitchFamily="34" charset="0"/>
                <a:cs typeface="Calibri Light" pitchFamily="34" charset="0"/>
              </a:rPr>
              <a:t> </a:t>
            </a:r>
            <a:r>
              <a:rPr lang="pt-PT" sz="1800" dirty="0" err="1" smtClean="0">
                <a:solidFill>
                  <a:schemeClr val="accent1">
                    <a:lumMod val="75000"/>
                  </a:schemeClr>
                </a:solidFill>
                <a:latin typeface="Calibri Light" pitchFamily="34" charset="0"/>
                <a:cs typeface="Calibri Light" pitchFamily="34" charset="0"/>
              </a:rPr>
              <a:t>of</a:t>
            </a:r>
            <a:r>
              <a:rPr lang="pt-PT" sz="1800" dirty="0" smtClean="0">
                <a:solidFill>
                  <a:schemeClr val="accent1">
                    <a:lumMod val="75000"/>
                  </a:schemeClr>
                </a:solidFill>
                <a:latin typeface="Calibri Light" pitchFamily="34" charset="0"/>
                <a:cs typeface="Calibri Light" pitchFamily="34" charset="0"/>
              </a:rPr>
              <a:t> </a:t>
            </a:r>
            <a:r>
              <a:rPr lang="pt-PT" sz="1800" dirty="0" err="1" smtClean="0">
                <a:solidFill>
                  <a:schemeClr val="accent1">
                    <a:lumMod val="75000"/>
                  </a:schemeClr>
                </a:solidFill>
                <a:latin typeface="Calibri Light" pitchFamily="34" charset="0"/>
                <a:cs typeface="Calibri Light" pitchFamily="34" charset="0"/>
              </a:rPr>
              <a:t>Lisbon</a:t>
            </a:r>
            <a:r>
              <a:rPr lang="pt-PT" sz="1800" dirty="0" smtClean="0">
                <a:solidFill>
                  <a:schemeClr val="accent1">
                    <a:lumMod val="75000"/>
                  </a:schemeClr>
                </a:solidFill>
                <a:latin typeface="Calibri Light" pitchFamily="34" charset="0"/>
                <a:cs typeface="Calibri Light" pitchFamily="34" charset="0"/>
              </a:rPr>
              <a:t> / Instituto Superior Técnico (UL/IST), </a:t>
            </a:r>
            <a:r>
              <a:rPr lang="en-US" sz="1800" dirty="0" smtClean="0">
                <a:solidFill>
                  <a:schemeClr val="accent1">
                    <a:lumMod val="75000"/>
                  </a:schemeClr>
                </a:solidFill>
                <a:latin typeface="Calibri Light" pitchFamily="34" charset="0"/>
                <a:cs typeface="Calibri Light" pitchFamily="34" charset="0"/>
              </a:rPr>
              <a:t>Department of Civil Engineering, Architecture and </a:t>
            </a:r>
            <a:r>
              <a:rPr lang="en-US" sz="1800" dirty="0" err="1" smtClean="0">
                <a:solidFill>
                  <a:schemeClr val="accent1">
                    <a:lumMod val="75000"/>
                  </a:schemeClr>
                </a:solidFill>
                <a:latin typeface="Calibri Light" pitchFamily="34" charset="0"/>
                <a:cs typeface="Calibri Light" pitchFamily="34" charset="0"/>
              </a:rPr>
              <a:t>Georesources</a:t>
            </a:r>
            <a:endParaRPr lang="en-US" sz="1800" dirty="0">
              <a:solidFill>
                <a:schemeClr val="accent1">
                  <a:lumMod val="75000"/>
                </a:schemeClr>
              </a:solidFill>
              <a:latin typeface="Calibri Light" pitchFamily="34" charset="0"/>
              <a:cs typeface="Calibri Light" pitchFamily="34" charset="0"/>
            </a:endParaRPr>
          </a:p>
        </p:txBody>
      </p:sp>
      <p:sp>
        <p:nvSpPr>
          <p:cNvPr id="9" name="Title 1"/>
          <p:cNvSpPr txBox="1">
            <a:spLocks/>
          </p:cNvSpPr>
          <p:nvPr/>
        </p:nvSpPr>
        <p:spPr>
          <a:xfrm>
            <a:off x="551329" y="4024687"/>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itchFamily="34" charset="0"/>
                <a:cs typeface="Calibri Light" pitchFamily="34" charset="0"/>
              </a:rPr>
              <a:t>Workshop on innovative practices in the EU water sector: barriers and opportunities </a:t>
            </a:r>
            <a:r>
              <a:rPr lang="sr-Latn-BA" sz="1800" dirty="0" smtClean="0">
                <a:solidFill>
                  <a:schemeClr val="accent1">
                    <a:lumMod val="75000"/>
                  </a:schemeClr>
                </a:solidFill>
                <a:latin typeface="Calibri Light" pitchFamily="34" charset="0"/>
                <a:cs typeface="Calibri Light" pitchFamily="34" charset="0"/>
              </a:rPr>
              <a:t>/ </a:t>
            </a:r>
            <a:r>
              <a:rPr lang="en-US" sz="1800" dirty="0">
                <a:solidFill>
                  <a:schemeClr val="accent1">
                    <a:lumMod val="75000"/>
                  </a:schemeClr>
                </a:solidFill>
                <a:latin typeface="Calibri Light" pitchFamily="34" charset="0"/>
                <a:cs typeface="Calibri Light" pitchFamily="34" charset="0"/>
              </a:rPr>
              <a:t>8th to 10th May 2019 </a:t>
            </a:r>
            <a:endParaRPr lang="bs-Latn-BA" sz="1800" dirty="0">
              <a:solidFill>
                <a:schemeClr val="accent1">
                  <a:lumMod val="75000"/>
                </a:schemeClr>
              </a:solidFill>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69080" y="902536"/>
            <a:ext cx="8605838" cy="3288464"/>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lnSpc>
                <a:spcPct val="105000"/>
              </a:lnSpc>
              <a:spcBef>
                <a:spcPts val="1200"/>
              </a:spcBef>
              <a:buSzPct val="145000"/>
              <a:buFont typeface="Wingdings" pitchFamily="2" charset="2"/>
              <a:buChar char="ü"/>
            </a:pPr>
            <a:r>
              <a:rPr lang="en-US" altLang="pt-PT" b="1" dirty="0">
                <a:solidFill>
                  <a:srgbClr val="003366"/>
                </a:solidFill>
              </a:rPr>
              <a:t>Basically, the </a:t>
            </a:r>
            <a:r>
              <a:rPr lang="en-US" altLang="pt-PT" b="1" dirty="0">
                <a:solidFill>
                  <a:srgbClr val="003366"/>
                </a:solidFill>
                <a:effectLst>
                  <a:outerShdw blurRad="38100" dist="38100" dir="2700000" algn="tl">
                    <a:srgbClr val="C0C0C0"/>
                  </a:outerShdw>
                </a:effectLst>
              </a:rPr>
              <a:t>SPI </a:t>
            </a:r>
            <a:r>
              <a:rPr lang="en-US" altLang="pt-PT" b="1" dirty="0">
                <a:solidFill>
                  <a:srgbClr val="003366"/>
                </a:solidFill>
              </a:rPr>
              <a:t>quantifies the precipitation deficit at different time scales (</a:t>
            </a:r>
            <a:r>
              <a:rPr lang="en-US" altLang="pt-PT" sz="1400" dirty="0">
                <a:solidFill>
                  <a:srgbClr val="003366"/>
                </a:solidFill>
              </a:rPr>
              <a:t>1, 3, 6, 12 and 24 months</a:t>
            </a:r>
            <a:r>
              <a:rPr lang="en-US" altLang="pt-PT" b="1" dirty="0">
                <a:solidFill>
                  <a:srgbClr val="003366"/>
                </a:solidFill>
              </a:rPr>
              <a:t>), which reflect the impact of droughts on the different types of reservoirs of fresh water at the watershed level. </a:t>
            </a:r>
          </a:p>
          <a:p>
            <a:pPr algn="just" eaLnBrk="1" hangingPunct="1">
              <a:lnSpc>
                <a:spcPct val="105000"/>
              </a:lnSpc>
              <a:spcBef>
                <a:spcPts val="1200"/>
              </a:spcBef>
              <a:buSzPct val="145000"/>
              <a:buFont typeface="Wingdings" pitchFamily="2" charset="2"/>
              <a:buChar char="ü"/>
            </a:pPr>
            <a:r>
              <a:rPr lang="en-US" altLang="pt-PT" b="1" dirty="0">
                <a:solidFill>
                  <a:srgbClr val="003366"/>
                </a:solidFill>
              </a:rPr>
              <a:t>It is generally agreed that </a:t>
            </a:r>
            <a:r>
              <a:rPr lang="en-US" altLang="pt-PT" b="1" dirty="0">
                <a:solidFill>
                  <a:srgbClr val="003366"/>
                </a:solidFill>
                <a:effectLst>
                  <a:outerShdw blurRad="38100" dist="38100" dir="2700000" algn="tl">
                    <a:srgbClr val="C0C0C0"/>
                  </a:outerShdw>
                </a:effectLst>
              </a:rPr>
              <a:t>up to 6 months the SPI </a:t>
            </a:r>
            <a:r>
              <a:rPr lang="en-US" altLang="pt-PT" b="1" dirty="0">
                <a:solidFill>
                  <a:srgbClr val="003366"/>
                </a:solidFill>
              </a:rPr>
              <a:t>addresses the </a:t>
            </a:r>
            <a:r>
              <a:rPr lang="en-US" altLang="pt-PT" b="1" dirty="0">
                <a:solidFill>
                  <a:srgbClr val="003366"/>
                </a:solidFill>
                <a:effectLst>
                  <a:outerShdw blurRad="38100" dist="38100" dir="2700000" algn="tl">
                    <a:srgbClr val="C0C0C0"/>
                  </a:outerShdw>
                </a:effectLst>
              </a:rPr>
              <a:t>meteorological</a:t>
            </a:r>
            <a:r>
              <a:rPr lang="en-US" altLang="pt-PT" b="1" dirty="0">
                <a:solidFill>
                  <a:srgbClr val="003366"/>
                </a:solidFill>
              </a:rPr>
              <a:t> and </a:t>
            </a:r>
            <a:r>
              <a:rPr lang="en-US" altLang="pt-PT" b="1" dirty="0">
                <a:solidFill>
                  <a:srgbClr val="003366"/>
                </a:solidFill>
                <a:effectLst>
                  <a:outerShdw blurRad="38100" dist="38100" dir="2700000" algn="tl">
                    <a:srgbClr val="C0C0C0"/>
                  </a:outerShdw>
                </a:effectLst>
              </a:rPr>
              <a:t>agricultural droughts </a:t>
            </a:r>
            <a:r>
              <a:rPr lang="en-US" altLang="pt-PT" b="1" dirty="0">
                <a:solidFill>
                  <a:srgbClr val="003366"/>
                </a:solidFill>
              </a:rPr>
              <a:t>(</a:t>
            </a:r>
            <a:r>
              <a:rPr lang="en-US" altLang="pt-PT" sz="1400" dirty="0">
                <a:solidFill>
                  <a:srgbClr val="003366"/>
                </a:solidFill>
              </a:rPr>
              <a:t>which are associated to precipitation and soil moisture deficits, respectively</a:t>
            </a:r>
            <a:r>
              <a:rPr lang="en-US" altLang="pt-PT" b="1" dirty="0">
                <a:solidFill>
                  <a:srgbClr val="003366"/>
                </a:solidFill>
              </a:rPr>
              <a:t>); </a:t>
            </a:r>
            <a:r>
              <a:rPr lang="en-US" altLang="pt-PT" b="1" dirty="0">
                <a:solidFill>
                  <a:srgbClr val="003366"/>
                </a:solidFill>
                <a:effectLst>
                  <a:outerShdw blurRad="38100" dist="38100" dir="2700000" algn="tl">
                    <a:srgbClr val="C0C0C0"/>
                  </a:outerShdw>
                </a:effectLst>
              </a:rPr>
              <a:t>between 9 and 12 months</a:t>
            </a:r>
            <a:r>
              <a:rPr lang="en-US" altLang="pt-PT" b="1" dirty="0">
                <a:solidFill>
                  <a:srgbClr val="003366"/>
                </a:solidFill>
              </a:rPr>
              <a:t>, the </a:t>
            </a:r>
            <a:r>
              <a:rPr lang="en-US" altLang="pt-PT" b="1" dirty="0">
                <a:solidFill>
                  <a:srgbClr val="003366"/>
                </a:solidFill>
                <a:effectLst>
                  <a:outerShdw blurRad="38100" dist="38100" dir="2700000" algn="tl">
                    <a:srgbClr val="C0C0C0"/>
                  </a:outerShdw>
                </a:effectLst>
              </a:rPr>
              <a:t>hydrological droughts </a:t>
            </a:r>
            <a:r>
              <a:rPr lang="en-US" altLang="pt-PT" b="1" dirty="0">
                <a:solidFill>
                  <a:srgbClr val="003366"/>
                </a:solidFill>
              </a:rPr>
              <a:t>(</a:t>
            </a:r>
            <a:r>
              <a:rPr lang="en-US" altLang="pt-PT" sz="1400" dirty="0">
                <a:solidFill>
                  <a:srgbClr val="003366"/>
                </a:solidFill>
              </a:rPr>
              <a:t>with water shortage reflected in the </a:t>
            </a:r>
            <a:r>
              <a:rPr lang="en-US" altLang="pt-PT" sz="1400" dirty="0" err="1">
                <a:solidFill>
                  <a:srgbClr val="003366"/>
                </a:solidFill>
              </a:rPr>
              <a:t>streamflows</a:t>
            </a:r>
            <a:r>
              <a:rPr lang="en-US" altLang="pt-PT" sz="1400" dirty="0">
                <a:solidFill>
                  <a:srgbClr val="003366"/>
                </a:solidFill>
              </a:rPr>
              <a:t> and in lakes and artificial reservoirs</a:t>
            </a:r>
            <a:r>
              <a:rPr lang="en-US" altLang="pt-PT" b="1" dirty="0">
                <a:solidFill>
                  <a:srgbClr val="003366"/>
                </a:solidFill>
              </a:rPr>
              <a:t>); and for </a:t>
            </a:r>
            <a:r>
              <a:rPr lang="en-US" altLang="pt-PT" b="1" dirty="0">
                <a:solidFill>
                  <a:srgbClr val="003366"/>
                </a:solidFill>
                <a:effectLst>
                  <a:outerShdw blurRad="38100" dist="38100" dir="2700000" algn="tl">
                    <a:srgbClr val="C0C0C0"/>
                  </a:outerShdw>
                </a:effectLst>
              </a:rPr>
              <a:t>24 months </a:t>
            </a:r>
            <a:r>
              <a:rPr lang="en-US" altLang="pt-PT" b="1" dirty="0">
                <a:solidFill>
                  <a:srgbClr val="003366"/>
                </a:solidFill>
              </a:rPr>
              <a:t>the impact of the droughts on the </a:t>
            </a:r>
            <a:r>
              <a:rPr lang="en-US" altLang="pt-PT" b="1" dirty="0">
                <a:solidFill>
                  <a:srgbClr val="003366"/>
                </a:solidFill>
                <a:effectLst>
                  <a:outerShdw blurRad="38100" dist="38100" dir="2700000" algn="tl">
                    <a:srgbClr val="C0C0C0"/>
                  </a:outerShdw>
                </a:effectLst>
              </a:rPr>
              <a:t>aquifers</a:t>
            </a:r>
            <a:r>
              <a:rPr lang="en-US" altLang="pt-PT" b="1" dirty="0">
                <a:solidFill>
                  <a:srgbClr val="003366"/>
                </a:solidFill>
              </a:rPr>
              <a:t> (</a:t>
            </a:r>
            <a:r>
              <a:rPr lang="en-US" altLang="pt-PT" sz="1400" dirty="0">
                <a:solidFill>
                  <a:srgbClr val="003366"/>
                </a:solidFill>
              </a:rPr>
              <a:t>that have a slower response due to their resilience</a:t>
            </a:r>
            <a:r>
              <a:rPr lang="en-US" altLang="pt-PT" b="1" dirty="0">
                <a:solidFill>
                  <a:srgbClr val="003366"/>
                </a:solidFill>
              </a:rPr>
              <a:t>).</a:t>
            </a:r>
          </a:p>
          <a:p>
            <a:pPr marL="0" indent="0" algn="just" eaLnBrk="1" hangingPunct="1">
              <a:lnSpc>
                <a:spcPct val="105000"/>
              </a:lnSpc>
              <a:spcBef>
                <a:spcPts val="1200"/>
              </a:spcBef>
              <a:buSzPct val="145000"/>
            </a:pPr>
            <a:endParaRPr lang="en-US" altLang="pt-PT" b="1" dirty="0">
              <a:solidFill>
                <a:srgbClr val="003366"/>
              </a:solidFill>
            </a:endParaRPr>
          </a:p>
        </p:txBody>
      </p:sp>
      <p:pic>
        <p:nvPicPr>
          <p:cNvPr id="12293" name="Picture 2" descr="http://www.seametrics.com/sites/default/files/drou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070" y="3733801"/>
            <a:ext cx="2208530" cy="2415286"/>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294" name="Picture 4" descr="http://img.timeinc.net/time/daily/2007/0709/drought_09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840" y="3751944"/>
            <a:ext cx="3634740" cy="2372678"/>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6" descr="http://water.usgs.gov/ogw/drought/images/Circular1376-page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3352800" cy="2414016"/>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10</a:t>
            </a:fld>
            <a:endParaRPr lang="pt-PT" altLang="pt-PT" sz="900" b="1">
              <a:solidFill>
                <a:schemeClr val="tx2"/>
              </a:solidFill>
            </a:endParaRPr>
          </a:p>
        </p:txBody>
      </p:sp>
      <p:sp>
        <p:nvSpPr>
          <p:cNvPr id="2" name="Rectangle 1"/>
          <p:cNvSpPr/>
          <p:nvPr/>
        </p:nvSpPr>
        <p:spPr>
          <a:xfrm>
            <a:off x="2455948" y="441168"/>
            <a:ext cx="4554452" cy="397032"/>
          </a:xfrm>
          <a:prstGeom prst="rect">
            <a:avLst/>
          </a:prstGeom>
        </p:spPr>
        <p:txBody>
          <a:bodyPr wrap="none">
            <a:spAutoFit/>
          </a:bodyPr>
          <a:lstStyle/>
          <a:p>
            <a:pPr algn="just">
              <a:lnSpc>
                <a:spcPct val="110000"/>
              </a:lnSpc>
              <a:spcBef>
                <a:spcPts val="300"/>
              </a:spcBef>
              <a:buSzPct val="145000"/>
              <a:buFont typeface="+mj-lt"/>
              <a:buAutoNum type="arabicPeriod"/>
            </a:pPr>
            <a:r>
              <a:rPr lang="en-GB" altLang="pt-PT" b="1"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Selection of the drought index </a:t>
            </a:r>
            <a:r>
              <a:rPr lang="en-GB" altLang="pt-PT" b="1"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t>
            </a:r>
            <a:endParaRPr lang="en-GB" altLang="pt-PT" b="1"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071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20650" y="898525"/>
            <a:ext cx="8928100" cy="1446550"/>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lnSpc>
                <a:spcPct val="110000"/>
              </a:lnSpc>
              <a:spcBef>
                <a:spcPts val="600"/>
              </a:spcBef>
              <a:buSzPct val="145000"/>
              <a:buFont typeface="Wingdings" pitchFamily="2" charset="2"/>
              <a:buChar char="ü"/>
            </a:pPr>
            <a:r>
              <a:rPr lang="en-US" altLang="pt-PT" b="1" dirty="0">
                <a:solidFill>
                  <a:srgbClr val="003366"/>
                </a:solidFill>
              </a:rPr>
              <a:t>The </a:t>
            </a:r>
            <a:r>
              <a:rPr lang="en-US" altLang="pt-PT" sz="2000" b="1" dirty="0">
                <a:solidFill>
                  <a:srgbClr val="003366"/>
                </a:solidFill>
                <a:effectLst>
                  <a:outerShdw blurRad="38100" dist="38100" dir="2700000" algn="tl">
                    <a:srgbClr val="C0C0C0"/>
                  </a:outerShdw>
                </a:effectLst>
              </a:rPr>
              <a:t>SPI remaps the precipitation records </a:t>
            </a:r>
            <a:r>
              <a:rPr lang="en-US" altLang="pt-PT" b="1" dirty="0">
                <a:solidFill>
                  <a:srgbClr val="003366"/>
                </a:solidFill>
              </a:rPr>
              <a:t>into a </a:t>
            </a:r>
            <a:r>
              <a:rPr lang="en-US" altLang="pt-PT" sz="2000" b="1" dirty="0">
                <a:solidFill>
                  <a:srgbClr val="003366"/>
                </a:solidFill>
                <a:effectLst>
                  <a:outerShdw blurRad="38100" dist="38100" dir="2700000" algn="tl">
                    <a:srgbClr val="C0C0C0"/>
                  </a:outerShdw>
                </a:effectLst>
              </a:rPr>
              <a:t>standardized probability distribution function </a:t>
            </a:r>
            <a:r>
              <a:rPr lang="en-US" altLang="pt-PT" b="1" dirty="0">
                <a:solidFill>
                  <a:srgbClr val="003366"/>
                </a:solidFill>
              </a:rPr>
              <a:t>so that an </a:t>
            </a:r>
            <a:r>
              <a:rPr lang="en-US" altLang="pt-PT" sz="2000" b="1" dirty="0">
                <a:solidFill>
                  <a:srgbClr val="003366"/>
                </a:solidFill>
                <a:effectLst>
                  <a:outerShdw blurRad="38100" dist="38100" dir="2700000" algn="tl">
                    <a:srgbClr val="C0C0C0"/>
                  </a:outerShdw>
                </a:effectLst>
              </a:rPr>
              <a:t>index of zero </a:t>
            </a:r>
            <a:r>
              <a:rPr lang="en-US" altLang="pt-PT" b="1" dirty="0">
                <a:solidFill>
                  <a:srgbClr val="003366"/>
                </a:solidFill>
              </a:rPr>
              <a:t>indicates </a:t>
            </a:r>
            <a:r>
              <a:rPr lang="en-US" altLang="pt-PT" sz="2000" b="1" dirty="0">
                <a:solidFill>
                  <a:srgbClr val="003366"/>
                </a:solidFill>
                <a:effectLst>
                  <a:outerShdw blurRad="38100" dist="38100" dir="2700000" algn="tl">
                    <a:srgbClr val="C0C0C0"/>
                  </a:outerShdw>
                </a:effectLst>
              </a:rPr>
              <a:t>median</a:t>
            </a:r>
            <a:r>
              <a:rPr lang="en-US" altLang="pt-PT" b="1" dirty="0">
                <a:solidFill>
                  <a:srgbClr val="003366"/>
                </a:solidFill>
              </a:rPr>
              <a:t> precipitation amount, while a </a:t>
            </a:r>
            <a:r>
              <a:rPr lang="en-US" altLang="pt-PT" sz="2000" b="1" dirty="0">
                <a:solidFill>
                  <a:srgbClr val="003366"/>
                </a:solidFill>
                <a:effectLst>
                  <a:outerShdw blurRad="38100" dist="38100" dir="2700000" algn="tl">
                    <a:srgbClr val="C0C0C0"/>
                  </a:outerShdw>
                </a:effectLst>
              </a:rPr>
              <a:t>negative</a:t>
            </a:r>
            <a:r>
              <a:rPr lang="en-US" altLang="pt-PT" b="1" dirty="0">
                <a:solidFill>
                  <a:srgbClr val="003366"/>
                </a:solidFill>
              </a:rPr>
              <a:t> </a:t>
            </a:r>
            <a:r>
              <a:rPr lang="en-US" altLang="pt-PT" b="1" dirty="0" smtClean="0">
                <a:solidFill>
                  <a:srgbClr val="003366"/>
                </a:solidFill>
              </a:rPr>
              <a:t>value stands </a:t>
            </a:r>
            <a:r>
              <a:rPr lang="en-US" altLang="pt-PT" b="1" dirty="0">
                <a:solidFill>
                  <a:srgbClr val="003366"/>
                </a:solidFill>
              </a:rPr>
              <a:t>for </a:t>
            </a:r>
            <a:r>
              <a:rPr lang="en-US" altLang="pt-PT" sz="2000" b="1" dirty="0">
                <a:solidFill>
                  <a:srgbClr val="003366"/>
                </a:solidFill>
                <a:effectLst>
                  <a:outerShdw blurRad="38100" dist="38100" dir="2700000" algn="tl">
                    <a:srgbClr val="C0C0C0"/>
                  </a:outerShdw>
                </a:effectLst>
              </a:rPr>
              <a:t>drought</a:t>
            </a:r>
            <a:r>
              <a:rPr lang="en-US" altLang="pt-PT" b="1" dirty="0">
                <a:solidFill>
                  <a:srgbClr val="003366"/>
                </a:solidFill>
              </a:rPr>
              <a:t> conditions and a </a:t>
            </a:r>
            <a:r>
              <a:rPr lang="en-US" altLang="pt-PT" sz="2000" b="1" dirty="0">
                <a:solidFill>
                  <a:srgbClr val="003366"/>
                </a:solidFill>
                <a:effectLst>
                  <a:outerShdw blurRad="38100" dist="38100" dir="2700000" algn="tl">
                    <a:srgbClr val="C0C0C0"/>
                  </a:outerShdw>
                </a:effectLst>
              </a:rPr>
              <a:t>positive</a:t>
            </a:r>
            <a:r>
              <a:rPr lang="en-US" altLang="pt-PT" b="1" dirty="0">
                <a:solidFill>
                  <a:srgbClr val="003366"/>
                </a:solidFill>
              </a:rPr>
              <a:t> one, for wet </a:t>
            </a:r>
            <a:r>
              <a:rPr lang="en-US" altLang="pt-PT" sz="2000" b="1" dirty="0">
                <a:solidFill>
                  <a:srgbClr val="003366"/>
                </a:solidFill>
                <a:effectLst>
                  <a:outerShdw blurRad="38100" dist="38100" dir="2700000" algn="tl">
                    <a:srgbClr val="C0C0C0"/>
                  </a:outerShdw>
                </a:effectLst>
              </a:rPr>
              <a:t>conditions</a:t>
            </a:r>
            <a:r>
              <a:rPr lang="en-US" altLang="pt-PT" b="1" dirty="0">
                <a:solidFill>
                  <a:srgbClr val="003366"/>
                </a:solidFill>
              </a:rPr>
              <a:t>.</a:t>
            </a:r>
          </a:p>
        </p:txBody>
      </p:sp>
      <p:grpSp>
        <p:nvGrpSpPr>
          <p:cNvPr id="13316" name="Group 2"/>
          <p:cNvGrpSpPr>
            <a:grpSpLocks noChangeAspect="1"/>
          </p:cNvGrpSpPr>
          <p:nvPr/>
        </p:nvGrpSpPr>
        <p:grpSpPr bwMode="auto">
          <a:xfrm>
            <a:off x="71438" y="2427287"/>
            <a:ext cx="8821737" cy="2287588"/>
            <a:chOff x="-36512" y="2744924"/>
            <a:chExt cx="9001000" cy="2333149"/>
          </a:xfrm>
        </p:grpSpPr>
        <p:pic>
          <p:nvPicPr>
            <p:cNvPr id="13319"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8" t="11180"/>
            <a:stretch>
              <a:fillRect/>
            </a:stretch>
          </p:blipFill>
          <p:spPr bwMode="auto">
            <a:xfrm>
              <a:off x="-36512" y="2744924"/>
              <a:ext cx="7549517" cy="233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Rectangle 10"/>
            <p:cNvSpPr>
              <a:spLocks noChangeArrowheads="1"/>
            </p:cNvSpPr>
            <p:nvPr/>
          </p:nvSpPr>
          <p:spPr bwMode="auto">
            <a:xfrm>
              <a:off x="1446211" y="4208386"/>
              <a:ext cx="207673" cy="292047"/>
            </a:xfrm>
            <a:prstGeom prst="rect">
              <a:avLst/>
            </a:prstGeom>
            <a:solidFill>
              <a:srgbClr val="008000">
                <a:alpha val="23921"/>
              </a:srgbClr>
            </a:solidFill>
            <a:ln w="9525">
              <a:solidFill>
                <a:srgbClr val="008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13321" name="Rectangle 11"/>
            <p:cNvSpPr>
              <a:spLocks noChangeArrowheads="1"/>
            </p:cNvSpPr>
            <p:nvPr/>
          </p:nvSpPr>
          <p:spPr bwMode="auto">
            <a:xfrm>
              <a:off x="2664761" y="4208386"/>
              <a:ext cx="172552" cy="292047"/>
            </a:xfrm>
            <a:prstGeom prst="rect">
              <a:avLst/>
            </a:prstGeom>
            <a:solidFill>
              <a:srgbClr val="008000">
                <a:alpha val="23921"/>
              </a:srgbClr>
            </a:solidFill>
            <a:ln w="9525">
              <a:solidFill>
                <a:srgbClr val="008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13322" name="Rectangle 12"/>
            <p:cNvSpPr>
              <a:spLocks noChangeArrowheads="1"/>
            </p:cNvSpPr>
            <p:nvPr/>
          </p:nvSpPr>
          <p:spPr bwMode="auto">
            <a:xfrm>
              <a:off x="3842083" y="4208386"/>
              <a:ext cx="138958" cy="292047"/>
            </a:xfrm>
            <a:prstGeom prst="rect">
              <a:avLst/>
            </a:prstGeom>
            <a:solidFill>
              <a:srgbClr val="008000">
                <a:alpha val="23921"/>
              </a:srgbClr>
            </a:solidFill>
            <a:ln w="9525">
              <a:solidFill>
                <a:srgbClr val="008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13323" name="Rectangle 13"/>
            <p:cNvSpPr>
              <a:spLocks noChangeArrowheads="1"/>
            </p:cNvSpPr>
            <p:nvPr/>
          </p:nvSpPr>
          <p:spPr bwMode="auto">
            <a:xfrm>
              <a:off x="4500222" y="4208386"/>
              <a:ext cx="242794" cy="292047"/>
            </a:xfrm>
            <a:prstGeom prst="rect">
              <a:avLst/>
            </a:prstGeom>
            <a:solidFill>
              <a:srgbClr val="008000">
                <a:alpha val="23921"/>
              </a:srgbClr>
            </a:solidFill>
            <a:ln w="9525">
              <a:solidFill>
                <a:srgbClr val="008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13324" name="Rectangle 14"/>
            <p:cNvSpPr>
              <a:spLocks noChangeArrowheads="1"/>
            </p:cNvSpPr>
            <p:nvPr/>
          </p:nvSpPr>
          <p:spPr bwMode="auto">
            <a:xfrm>
              <a:off x="5469871" y="4208386"/>
              <a:ext cx="103836" cy="292047"/>
            </a:xfrm>
            <a:prstGeom prst="rect">
              <a:avLst/>
            </a:prstGeom>
            <a:solidFill>
              <a:srgbClr val="008000">
                <a:alpha val="23921"/>
              </a:srgbClr>
            </a:solidFill>
            <a:ln w="9525">
              <a:solidFill>
                <a:srgbClr val="008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13325" name="Rectangle 15"/>
            <p:cNvSpPr>
              <a:spLocks noChangeArrowheads="1"/>
            </p:cNvSpPr>
            <p:nvPr/>
          </p:nvSpPr>
          <p:spPr bwMode="auto">
            <a:xfrm>
              <a:off x="6647193" y="4208386"/>
              <a:ext cx="138958" cy="292047"/>
            </a:xfrm>
            <a:prstGeom prst="rect">
              <a:avLst/>
            </a:prstGeom>
            <a:solidFill>
              <a:srgbClr val="008000">
                <a:alpha val="23921"/>
              </a:srgbClr>
            </a:solidFill>
            <a:ln w="9525">
              <a:solidFill>
                <a:srgbClr val="008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13326" name="Rectangle 16"/>
            <p:cNvSpPr>
              <a:spLocks noChangeArrowheads="1"/>
            </p:cNvSpPr>
            <p:nvPr/>
          </p:nvSpPr>
          <p:spPr bwMode="auto">
            <a:xfrm>
              <a:off x="6889987" y="4208386"/>
              <a:ext cx="138958" cy="292047"/>
            </a:xfrm>
            <a:prstGeom prst="rect">
              <a:avLst/>
            </a:prstGeom>
            <a:solidFill>
              <a:srgbClr val="008000">
                <a:alpha val="23921"/>
              </a:srgbClr>
            </a:solidFill>
            <a:ln w="9525">
              <a:solidFill>
                <a:srgbClr val="008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13327" name="Rectangle 17"/>
            <p:cNvSpPr>
              <a:spLocks noChangeArrowheads="1"/>
            </p:cNvSpPr>
            <p:nvPr/>
          </p:nvSpPr>
          <p:spPr bwMode="auto">
            <a:xfrm>
              <a:off x="7064065" y="4208386"/>
              <a:ext cx="103836" cy="292047"/>
            </a:xfrm>
            <a:prstGeom prst="rect">
              <a:avLst/>
            </a:prstGeom>
            <a:solidFill>
              <a:srgbClr val="008000">
                <a:alpha val="23921"/>
              </a:srgbClr>
            </a:solidFill>
            <a:ln w="9525">
              <a:solidFill>
                <a:srgbClr val="008000"/>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13328" name="Line 11"/>
            <p:cNvSpPr>
              <a:spLocks noChangeShapeType="1"/>
            </p:cNvSpPr>
            <p:nvPr/>
          </p:nvSpPr>
          <p:spPr bwMode="auto">
            <a:xfrm>
              <a:off x="864421" y="4208386"/>
              <a:ext cx="6984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Rectangle 42"/>
            <p:cNvSpPr>
              <a:spLocks noChangeArrowheads="1"/>
            </p:cNvSpPr>
            <p:nvPr/>
          </p:nvSpPr>
          <p:spPr bwMode="auto">
            <a:xfrm>
              <a:off x="7220008" y="3878306"/>
              <a:ext cx="1744480" cy="584502"/>
            </a:xfrm>
            <a:prstGeom prst="rect">
              <a:avLst/>
            </a:prstGeom>
            <a:noFill/>
            <a:ln>
              <a:noFill/>
            </a:ln>
            <a:effectLst/>
            <a:extLst/>
          </p:spPr>
          <p:txBody>
            <a:bodyPr wrap="none">
              <a:spAutoFit/>
            </a:bodyPr>
            <a:lstStyle/>
            <a:p>
              <a:pPr>
                <a:lnSpc>
                  <a:spcPct val="120000"/>
                </a:lnSpc>
                <a:defRPr/>
              </a:pPr>
              <a:r>
                <a:rPr lang="en-US" sz="1400" b="1" i="1" dirty="0">
                  <a:solidFill>
                    <a:srgbClr val="FF0000"/>
                  </a:solidFill>
                  <a:effectLst>
                    <a:outerShdw blurRad="38100" dist="38100" dir="2700000" algn="tl">
                      <a:srgbClr val="C0C0C0"/>
                    </a:outerShdw>
                  </a:effectLst>
                  <a:latin typeface="Arial" charset="0"/>
                  <a:cs typeface="+mn-cs"/>
                </a:rPr>
                <a:t>Drought threshold</a:t>
              </a:r>
            </a:p>
            <a:p>
              <a:pPr>
                <a:lnSpc>
                  <a:spcPct val="120000"/>
                </a:lnSpc>
                <a:defRPr/>
              </a:pPr>
              <a:r>
                <a:rPr lang="en-US" sz="1400" b="1" i="1" dirty="0">
                  <a:solidFill>
                    <a:srgbClr val="FF9900"/>
                  </a:solidFill>
                  <a:effectLst>
                    <a:outerShdw blurRad="38100" dist="38100" dir="2700000" algn="tl">
                      <a:srgbClr val="C0C0C0"/>
                    </a:outerShdw>
                  </a:effectLst>
                  <a:latin typeface="Arial" charset="0"/>
                  <a:cs typeface="+mn-cs"/>
                </a:rPr>
                <a:t>Drought events</a:t>
              </a:r>
              <a:endParaRPr lang="pt-PT" sz="1400" b="1" i="1" dirty="0">
                <a:solidFill>
                  <a:srgbClr val="FF9900"/>
                </a:solidFill>
                <a:effectLst>
                  <a:outerShdw blurRad="38100" dist="38100" dir="2700000" algn="tl">
                    <a:srgbClr val="C0C0C0"/>
                  </a:outerShdw>
                </a:effectLst>
                <a:latin typeface="Arial" charset="0"/>
                <a:cs typeface="+mn-cs"/>
              </a:endParaRPr>
            </a:p>
          </p:txBody>
        </p:sp>
        <p:sp>
          <p:nvSpPr>
            <p:cNvPr id="13330" name="Rectangle 28"/>
            <p:cNvSpPr>
              <a:spLocks noChangeArrowheads="1"/>
            </p:cNvSpPr>
            <p:nvPr/>
          </p:nvSpPr>
          <p:spPr bwMode="auto">
            <a:xfrm>
              <a:off x="917594" y="2971023"/>
              <a:ext cx="216000" cy="25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019675" algn="l"/>
                </a:tabLst>
                <a:defRPr>
                  <a:solidFill>
                    <a:schemeClr val="tx1"/>
                  </a:solidFill>
                  <a:latin typeface="Arial" pitchFamily="34" charset="0"/>
                  <a:cs typeface="Arial" pitchFamily="34" charset="0"/>
                </a:defRPr>
              </a:lvl1pPr>
              <a:lvl2pPr marL="742950" indent="-285750" eaLnBrk="0" hangingPunct="0">
                <a:tabLst>
                  <a:tab pos="5019675" algn="l"/>
                </a:tabLst>
                <a:defRPr>
                  <a:solidFill>
                    <a:schemeClr val="tx1"/>
                  </a:solidFill>
                  <a:latin typeface="Arial" pitchFamily="34" charset="0"/>
                  <a:cs typeface="Arial" pitchFamily="34" charset="0"/>
                </a:defRPr>
              </a:lvl2pPr>
              <a:lvl3pPr marL="1143000" indent="-228600" eaLnBrk="0" hangingPunct="0">
                <a:tabLst>
                  <a:tab pos="5019675" algn="l"/>
                </a:tabLst>
                <a:defRPr>
                  <a:solidFill>
                    <a:schemeClr val="tx1"/>
                  </a:solidFill>
                  <a:latin typeface="Arial" pitchFamily="34" charset="0"/>
                  <a:cs typeface="Arial" pitchFamily="34" charset="0"/>
                </a:defRPr>
              </a:lvl3pPr>
              <a:lvl4pPr marL="1600200" indent="-228600" eaLnBrk="0" hangingPunct="0">
                <a:tabLst>
                  <a:tab pos="5019675" algn="l"/>
                </a:tabLst>
                <a:defRPr>
                  <a:solidFill>
                    <a:schemeClr val="tx1"/>
                  </a:solidFill>
                  <a:latin typeface="Arial" pitchFamily="34" charset="0"/>
                  <a:cs typeface="Arial" pitchFamily="34" charset="0"/>
                </a:defRPr>
              </a:lvl4pPr>
              <a:lvl5pPr marL="2057400" indent="-228600" eaLnBrk="0" hangingPunct="0">
                <a:tabLst>
                  <a:tab pos="5019675"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9pPr>
            </a:lstStyle>
            <a:p>
              <a:pPr algn="ctr" eaLnBrk="1" hangingPunct="1">
                <a:lnSpc>
                  <a:spcPct val="130000"/>
                </a:lnSpc>
                <a:buClr>
                  <a:schemeClr val="accent1"/>
                </a:buClr>
                <a:buSzPct val="120000"/>
              </a:pPr>
              <a:endParaRPr lang="en-US" altLang="pt-PT" b="1">
                <a:solidFill>
                  <a:schemeClr val="bg1"/>
                </a:solidFill>
              </a:endParaRPr>
            </a:p>
          </p:txBody>
        </p:sp>
      </p:grpSp>
      <p:pic>
        <p:nvPicPr>
          <p:cNvPr id="13317" name="Picture 8"/>
          <p:cNvPicPr>
            <a:picLocks noChangeAspect="1" noChangeArrowheads="1"/>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1600200" y="4876800"/>
            <a:ext cx="5921375"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11</a:t>
            </a:fld>
            <a:endParaRPr lang="pt-PT" altLang="pt-PT" sz="900" b="1">
              <a:solidFill>
                <a:schemeClr val="tx2"/>
              </a:solidFill>
            </a:endParaRPr>
          </a:p>
        </p:txBody>
      </p:sp>
      <p:sp>
        <p:nvSpPr>
          <p:cNvPr id="20" name="Rectangle 19"/>
          <p:cNvSpPr/>
          <p:nvPr/>
        </p:nvSpPr>
        <p:spPr>
          <a:xfrm>
            <a:off x="2455948" y="441168"/>
            <a:ext cx="4554452" cy="397032"/>
          </a:xfrm>
          <a:prstGeom prst="rect">
            <a:avLst/>
          </a:prstGeom>
        </p:spPr>
        <p:txBody>
          <a:bodyPr wrap="none">
            <a:spAutoFit/>
          </a:bodyPr>
          <a:lstStyle/>
          <a:p>
            <a:pPr algn="just">
              <a:lnSpc>
                <a:spcPct val="110000"/>
              </a:lnSpc>
              <a:spcBef>
                <a:spcPts val="300"/>
              </a:spcBef>
              <a:buSzPct val="145000"/>
              <a:buFont typeface="+mj-lt"/>
              <a:buAutoNum type="arabicPeriod"/>
            </a:pPr>
            <a:r>
              <a:rPr lang="en-GB" altLang="pt-PT" b="1"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Selection of the drought index </a:t>
            </a:r>
            <a:r>
              <a:rPr lang="en-GB" altLang="pt-PT" b="1"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t>
            </a:r>
            <a:endParaRPr lang="en-GB" altLang="pt-PT" b="1"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21742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42875" y="945547"/>
            <a:ext cx="8928100" cy="2166938"/>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ts val="600"/>
              </a:spcBef>
              <a:buSzPct val="145000"/>
              <a:buFont typeface="Wingdings" pitchFamily="2" charset="2"/>
              <a:buChar char="ü"/>
            </a:pPr>
            <a:r>
              <a:rPr lang="en-US" altLang="pt-PT" b="1" dirty="0">
                <a:solidFill>
                  <a:srgbClr val="003366"/>
                </a:solidFill>
              </a:rPr>
              <a:t>For a given time scale (</a:t>
            </a:r>
            <a:r>
              <a:rPr lang="en-US" altLang="pt-PT" sz="1400" dirty="0">
                <a:solidFill>
                  <a:srgbClr val="003366"/>
                </a:solidFill>
              </a:rPr>
              <a:t>1 to 24 months</a:t>
            </a:r>
            <a:r>
              <a:rPr lang="en-US" altLang="pt-PT" b="1" dirty="0">
                <a:solidFill>
                  <a:srgbClr val="003366"/>
                </a:solidFill>
              </a:rPr>
              <a:t>) the </a:t>
            </a:r>
            <a:r>
              <a:rPr lang="en-US" altLang="pt-PT" b="1" dirty="0">
                <a:solidFill>
                  <a:srgbClr val="003366"/>
                </a:solidFill>
                <a:effectLst>
                  <a:outerShdw blurRad="38100" dist="38100" dir="2700000" algn="tl">
                    <a:srgbClr val="C0C0C0"/>
                  </a:outerShdw>
                </a:effectLst>
              </a:rPr>
              <a:t>calculation of SPI </a:t>
            </a:r>
            <a:r>
              <a:rPr lang="en-US" altLang="pt-PT" b="1" dirty="0">
                <a:solidFill>
                  <a:srgbClr val="003366"/>
                </a:solidFill>
              </a:rPr>
              <a:t>requires the adjustment of a </a:t>
            </a:r>
            <a:r>
              <a:rPr lang="en-US" altLang="pt-PT" b="1" dirty="0">
                <a:solidFill>
                  <a:srgbClr val="003366"/>
                </a:solidFill>
                <a:effectLst>
                  <a:outerShdw blurRad="38100" dist="38100" dir="2700000" algn="tl">
                    <a:srgbClr val="C0C0C0"/>
                  </a:outerShdw>
                </a:effectLst>
              </a:rPr>
              <a:t>probability distribution function</a:t>
            </a:r>
            <a:r>
              <a:rPr lang="en-US" altLang="pt-PT" b="1" dirty="0">
                <a:solidFill>
                  <a:srgbClr val="003366"/>
                </a:solidFill>
              </a:rPr>
              <a:t> to the corresponding sample of cumulative precipitation.</a:t>
            </a:r>
          </a:p>
          <a:p>
            <a:pPr algn="just" eaLnBrk="1" hangingPunct="1">
              <a:spcBef>
                <a:spcPts val="1200"/>
              </a:spcBef>
              <a:buSzPct val="145000"/>
              <a:buFont typeface="Wingdings" pitchFamily="2" charset="2"/>
              <a:buChar char="ü"/>
            </a:pPr>
            <a:r>
              <a:rPr lang="en-US" altLang="pt-PT" b="1" dirty="0">
                <a:solidFill>
                  <a:srgbClr val="003366"/>
                </a:solidFill>
              </a:rPr>
              <a:t>The value of SPI assigned to each precipitation is the </a:t>
            </a:r>
            <a:r>
              <a:rPr lang="en-US" altLang="pt-PT" b="1" dirty="0">
                <a:solidFill>
                  <a:srgbClr val="003366"/>
                </a:solidFill>
                <a:effectLst>
                  <a:outerShdw blurRad="38100" dist="38100" dir="2700000" algn="tl">
                    <a:srgbClr val="C0C0C0"/>
                  </a:outerShdw>
                </a:effectLst>
              </a:rPr>
              <a:t>z-standard normal for the probability of non-exceedance of that precipitation, according to the probability distribution function adopted (</a:t>
            </a:r>
            <a:r>
              <a:rPr lang="en-US" altLang="pt-PT" sz="1400" dirty="0">
                <a:solidFill>
                  <a:srgbClr val="003366"/>
                </a:solidFill>
              </a:rPr>
              <a:t>Pearson type III distribution function with parameters estimated by the L-moments method</a:t>
            </a:r>
            <a:r>
              <a:rPr lang="en-US" altLang="pt-PT" b="1" dirty="0">
                <a:solidFill>
                  <a:srgbClr val="003366"/>
                </a:solidFill>
                <a:effectLst>
                  <a:outerShdw blurRad="38100" dist="38100" dir="2700000" algn="tl">
                    <a:srgbClr val="C0C0C0"/>
                  </a:outerShdw>
                </a:effectLst>
              </a:rPr>
              <a:t>). </a:t>
            </a:r>
            <a:endParaRPr lang="pt-PT" altLang="pt-PT" b="1" dirty="0">
              <a:solidFill>
                <a:srgbClr val="003366"/>
              </a:solidFill>
              <a:effectLst>
                <a:outerShdw blurRad="38100" dist="38100" dir="2700000" algn="tl">
                  <a:srgbClr val="C0C0C0"/>
                </a:outerShdw>
              </a:effectLst>
            </a:endParaRPr>
          </a:p>
        </p:txBody>
      </p:sp>
      <p:sp>
        <p:nvSpPr>
          <p:cNvPr id="14356" name="Rectangle 8"/>
          <p:cNvSpPr>
            <a:spLocks noChangeArrowheads="1"/>
          </p:cNvSpPr>
          <p:nvPr/>
        </p:nvSpPr>
        <p:spPr bwMode="auto">
          <a:xfrm>
            <a:off x="5930900" y="518510"/>
            <a:ext cx="3216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chemeClr val="bg1"/>
                </a:solidFill>
              </a:rPr>
              <a:t>1. Introduction, study area, precipitation data, and drought index</a:t>
            </a:r>
            <a:endParaRPr lang="pt-PT" altLang="pt-PT" sz="1200">
              <a:solidFill>
                <a:schemeClr val="bg1"/>
              </a:solidFill>
              <a:latin typeface="Georgia" pitchFamily="18" charset="0"/>
            </a:endParaRPr>
          </a:p>
        </p:txBody>
      </p:sp>
      <p:grpSp>
        <p:nvGrpSpPr>
          <p:cNvPr id="14369" name="Group 33"/>
          <p:cNvGrpSpPr>
            <a:grpSpLocks noChangeAspect="1"/>
          </p:cNvGrpSpPr>
          <p:nvPr/>
        </p:nvGrpSpPr>
        <p:grpSpPr bwMode="auto">
          <a:xfrm>
            <a:off x="1306018" y="3307747"/>
            <a:ext cx="6923582" cy="2864453"/>
            <a:chOff x="521" y="2246"/>
            <a:chExt cx="5013" cy="2074"/>
          </a:xfrm>
        </p:grpSpPr>
        <p:sp>
          <p:nvSpPr>
            <p:cNvPr id="14368" name="Rectangle 32"/>
            <p:cNvSpPr>
              <a:spLocks noChangeArrowheads="1"/>
            </p:cNvSpPr>
            <p:nvPr/>
          </p:nvSpPr>
          <p:spPr bwMode="auto">
            <a:xfrm>
              <a:off x="521" y="3838"/>
              <a:ext cx="5013" cy="4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367" name="Group 31"/>
            <p:cNvGrpSpPr>
              <a:grpSpLocks/>
            </p:cNvGrpSpPr>
            <p:nvPr/>
          </p:nvGrpSpPr>
          <p:grpSpPr bwMode="auto">
            <a:xfrm>
              <a:off x="544" y="2246"/>
              <a:ext cx="4853" cy="2046"/>
              <a:chOff x="544" y="2147"/>
              <a:chExt cx="4853" cy="2046"/>
            </a:xfrm>
          </p:grpSpPr>
          <p:pic>
            <p:nvPicPr>
              <p:cNvPr id="1433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t="1270" r="50000" b="9404"/>
              <a:stretch>
                <a:fillRect/>
              </a:stretch>
            </p:blipFill>
            <p:spPr bwMode="auto">
              <a:xfrm>
                <a:off x="544" y="2147"/>
                <a:ext cx="2074" cy="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50000" t="1270" b="12500"/>
              <a:stretch>
                <a:fillRect/>
              </a:stretch>
            </p:blipFill>
            <p:spPr bwMode="auto">
              <a:xfrm>
                <a:off x="2767" y="2147"/>
                <a:ext cx="2074" cy="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2"/>
              <p:cNvSpPr>
                <a:spLocks noChangeArrowheads="1"/>
              </p:cNvSpPr>
              <p:nvPr/>
            </p:nvSpPr>
            <p:spPr bwMode="auto">
              <a:xfrm>
                <a:off x="1615" y="2160"/>
                <a:ext cx="100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rgbClr val="003366"/>
                    </a:solidFill>
                  </a:rPr>
                  <a:t>Normal distribution</a:t>
                </a:r>
                <a:endParaRPr lang="pt-PT" altLang="pt-PT" sz="1200"/>
              </a:p>
            </p:txBody>
          </p:sp>
          <p:sp>
            <p:nvSpPr>
              <p:cNvPr id="14342" name="Rectangle 10"/>
              <p:cNvSpPr>
                <a:spLocks noChangeArrowheads="1"/>
              </p:cNvSpPr>
              <p:nvPr/>
            </p:nvSpPr>
            <p:spPr bwMode="auto">
              <a:xfrm>
                <a:off x="3621" y="2162"/>
                <a:ext cx="1164"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rgbClr val="003366"/>
                    </a:solidFill>
                  </a:rPr>
                  <a:t>Postulated distribution</a:t>
                </a:r>
                <a:endParaRPr lang="pt-PT" altLang="pt-PT" sz="1200"/>
              </a:p>
            </p:txBody>
          </p:sp>
          <p:sp>
            <p:nvSpPr>
              <p:cNvPr id="14345" name="Rectangle 16"/>
              <p:cNvSpPr>
                <a:spLocks noChangeArrowheads="1"/>
              </p:cNvSpPr>
              <p:nvPr/>
            </p:nvSpPr>
            <p:spPr bwMode="auto">
              <a:xfrm>
                <a:off x="4196" y="4007"/>
                <a:ext cx="7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rgbClr val="003366"/>
                    </a:solidFill>
                  </a:rPr>
                  <a:t>       P or </a:t>
                </a:r>
                <a:r>
                  <a:rPr lang="en-US" altLang="pt-PT" sz="1200" b="1">
                    <a:solidFill>
                      <a:srgbClr val="003366"/>
                    </a:solidFill>
                    <a:latin typeface="Symbol" pitchFamily="18" charset="2"/>
                  </a:rPr>
                  <a:t>S</a:t>
                </a:r>
                <a:r>
                  <a:rPr lang="en-US" altLang="pt-PT" sz="1200" b="1">
                    <a:solidFill>
                      <a:srgbClr val="003366"/>
                    </a:solidFill>
                  </a:rPr>
                  <a:t> P   </a:t>
                </a:r>
                <a:endParaRPr lang="pt-PT" altLang="pt-PT" sz="1200"/>
              </a:p>
            </p:txBody>
          </p:sp>
          <p:sp>
            <p:nvSpPr>
              <p:cNvPr id="14346" name="Line 6"/>
              <p:cNvSpPr>
                <a:spLocks noChangeAspect="1" noChangeShapeType="1"/>
              </p:cNvSpPr>
              <p:nvPr/>
            </p:nvSpPr>
            <p:spPr bwMode="auto">
              <a:xfrm flipV="1">
                <a:off x="3732" y="3268"/>
                <a:ext cx="0" cy="578"/>
              </a:xfrm>
              <a:prstGeom prst="line">
                <a:avLst/>
              </a:prstGeom>
              <a:noFill/>
              <a:ln w="476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7" name="Line 7"/>
              <p:cNvSpPr>
                <a:spLocks noChangeAspect="1" noChangeShapeType="1"/>
              </p:cNvSpPr>
              <p:nvPr/>
            </p:nvSpPr>
            <p:spPr bwMode="auto">
              <a:xfrm flipH="1" flipV="1">
                <a:off x="2997" y="3279"/>
                <a:ext cx="735" cy="0"/>
              </a:xfrm>
              <a:prstGeom prst="line">
                <a:avLst/>
              </a:prstGeom>
              <a:noFill/>
              <a:ln w="47625">
                <a:solidFill>
                  <a:srgbClr val="FF66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14348" name="Line 9"/>
              <p:cNvSpPr>
                <a:spLocks noChangeAspect="1" noChangeShapeType="1"/>
              </p:cNvSpPr>
              <p:nvPr/>
            </p:nvSpPr>
            <p:spPr bwMode="auto">
              <a:xfrm flipV="1">
                <a:off x="1749" y="3318"/>
                <a:ext cx="0" cy="577"/>
              </a:xfrm>
              <a:prstGeom prst="line">
                <a:avLst/>
              </a:prstGeom>
              <a:noFill/>
              <a:ln w="47625">
                <a:solidFill>
                  <a:srgbClr val="FF6600"/>
                </a:solidFill>
                <a:round/>
                <a:headEnd type="triangle" w="med" len="lg"/>
                <a:tailEnd/>
              </a:ln>
              <a:extLst>
                <a:ext uri="{909E8E84-426E-40DD-AFC4-6F175D3DCCD1}">
                  <a14:hiddenFill xmlns:a14="http://schemas.microsoft.com/office/drawing/2010/main">
                    <a:noFill/>
                  </a14:hiddenFill>
                </a:ext>
              </a:extLst>
            </p:spPr>
            <p:txBody>
              <a:bodyPr/>
              <a:lstStyle/>
              <a:p>
                <a:endParaRPr lang="en-US"/>
              </a:p>
            </p:txBody>
          </p:sp>
          <p:sp>
            <p:nvSpPr>
              <p:cNvPr id="14349" name="Line 10"/>
              <p:cNvSpPr>
                <a:spLocks noChangeAspect="1" noChangeShapeType="1"/>
              </p:cNvSpPr>
              <p:nvPr/>
            </p:nvSpPr>
            <p:spPr bwMode="auto">
              <a:xfrm>
                <a:off x="3732" y="3149"/>
                <a:ext cx="0" cy="122"/>
              </a:xfrm>
              <a:prstGeom prst="line">
                <a:avLst/>
              </a:prstGeom>
              <a:noFill/>
              <a:ln w="44450">
                <a:solidFill>
                  <a:srgbClr val="FF6600"/>
                </a:solidFill>
                <a:round/>
                <a:headEnd type="none" w="sm" len="sm"/>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14350" name="Text Box 16"/>
              <p:cNvSpPr txBox="1">
                <a:spLocks noChangeAspect="1" noChangeArrowheads="1"/>
              </p:cNvSpPr>
              <p:nvPr/>
            </p:nvSpPr>
            <p:spPr bwMode="auto">
              <a:xfrm>
                <a:off x="1519" y="3893"/>
                <a:ext cx="298" cy="2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10800" rIns="18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pt-PT" altLang="pt-PT" b="1">
                    <a:solidFill>
                      <a:srgbClr val="FF3300"/>
                    </a:solidFill>
                  </a:rPr>
                  <a:t>SPI</a:t>
                </a:r>
              </a:p>
            </p:txBody>
          </p:sp>
          <p:sp>
            <p:nvSpPr>
              <p:cNvPr id="14351" name="Line 8"/>
              <p:cNvSpPr>
                <a:spLocks noChangeAspect="1" noChangeShapeType="1"/>
              </p:cNvSpPr>
              <p:nvPr/>
            </p:nvSpPr>
            <p:spPr bwMode="auto">
              <a:xfrm flipH="1" flipV="1">
                <a:off x="1720" y="3282"/>
                <a:ext cx="893" cy="0"/>
              </a:xfrm>
              <a:prstGeom prst="line">
                <a:avLst/>
              </a:prstGeom>
              <a:noFill/>
              <a:ln w="47625">
                <a:solidFill>
                  <a:srgbClr val="FF66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grpSp>
            <p:nvGrpSpPr>
              <p:cNvPr id="14352" name="Group 10"/>
              <p:cNvGrpSpPr>
                <a:grpSpLocks noChangeAspect="1"/>
              </p:cNvGrpSpPr>
              <p:nvPr/>
            </p:nvGrpSpPr>
            <p:grpSpPr bwMode="auto">
              <a:xfrm>
                <a:off x="4476" y="2819"/>
                <a:ext cx="921" cy="920"/>
                <a:chOff x="9324528" y="1846263"/>
                <a:chExt cx="2339975" cy="2336800"/>
              </a:xfrm>
            </p:grpSpPr>
            <p:sp>
              <p:nvSpPr>
                <p:cNvPr id="14357" name="Line 12"/>
                <p:cNvSpPr>
                  <a:spLocks noChangeShapeType="1"/>
                </p:cNvSpPr>
                <p:nvPr/>
              </p:nvSpPr>
              <p:spPr bwMode="auto">
                <a:xfrm flipH="1" flipV="1">
                  <a:off x="9395966" y="3032126"/>
                  <a:ext cx="1116012" cy="0"/>
                </a:xfrm>
                <a:prstGeom prst="line">
                  <a:avLst/>
                </a:prstGeom>
                <a:noFill/>
                <a:ln w="44450">
                  <a:solidFill>
                    <a:srgbClr val="FF6600"/>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pic>
              <p:nvPicPr>
                <p:cNvPr id="14358"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l="68117" t="42157" r="22797" b="38622"/>
                <a:stretch>
                  <a:fillRect/>
                </a:stretch>
              </p:blipFill>
              <p:spPr bwMode="auto">
                <a:xfrm>
                  <a:off x="9324528" y="1846263"/>
                  <a:ext cx="2339975" cy="2336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59" name="Line 13"/>
                <p:cNvSpPr>
                  <a:spLocks noChangeShapeType="1"/>
                </p:cNvSpPr>
                <p:nvPr/>
              </p:nvSpPr>
              <p:spPr bwMode="auto">
                <a:xfrm flipH="1" flipV="1">
                  <a:off x="10656441" y="3209926"/>
                  <a:ext cx="0" cy="973137"/>
                </a:xfrm>
                <a:prstGeom prst="line">
                  <a:avLst/>
                </a:prstGeom>
                <a:noFill/>
                <a:ln w="539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60" name="Line 14"/>
                <p:cNvSpPr>
                  <a:spLocks noChangeShapeType="1"/>
                </p:cNvSpPr>
                <p:nvPr/>
              </p:nvSpPr>
              <p:spPr bwMode="auto">
                <a:xfrm flipV="1">
                  <a:off x="10658126" y="2706688"/>
                  <a:ext cx="0" cy="446088"/>
                </a:xfrm>
                <a:prstGeom prst="line">
                  <a:avLst/>
                </a:prstGeom>
                <a:noFill/>
                <a:ln w="50800">
                  <a:solidFill>
                    <a:srgbClr val="FF6600"/>
                  </a:solidFill>
                  <a:round/>
                  <a:headEnd type="triangle" w="lg" len="med"/>
                  <a:tailEnd type="none" w="med" len="lg"/>
                </a:ln>
                <a:extLst>
                  <a:ext uri="{909E8E84-426E-40DD-AFC4-6F175D3DCCD1}">
                    <a14:hiddenFill xmlns:a14="http://schemas.microsoft.com/office/drawing/2010/main">
                      <a:noFill/>
                    </a14:hiddenFill>
                  </a:ext>
                </a:extLst>
              </p:spPr>
              <p:txBody>
                <a:bodyPr/>
                <a:lstStyle/>
                <a:p>
                  <a:endParaRPr lang="en-US"/>
                </a:p>
              </p:txBody>
            </p:sp>
            <p:sp>
              <p:nvSpPr>
                <p:cNvPr id="14361" name="Oval 15"/>
                <p:cNvSpPr>
                  <a:spLocks noChangeAspect="1" noChangeArrowheads="1"/>
                </p:cNvSpPr>
                <p:nvPr/>
              </p:nvSpPr>
              <p:spPr bwMode="auto">
                <a:xfrm>
                  <a:off x="10561289" y="2533651"/>
                  <a:ext cx="193675" cy="193675"/>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14362" name="Line 8"/>
                <p:cNvSpPr>
                  <a:spLocks noChangeShapeType="1"/>
                </p:cNvSpPr>
                <p:nvPr/>
              </p:nvSpPr>
              <p:spPr bwMode="auto">
                <a:xfrm flipH="1" flipV="1">
                  <a:off x="9324528" y="3176588"/>
                  <a:ext cx="1366838" cy="0"/>
                </a:xfrm>
                <a:prstGeom prst="line">
                  <a:avLst/>
                </a:prstGeom>
                <a:noFill/>
                <a:ln w="53975">
                  <a:solidFill>
                    <a:srgbClr val="FF6600"/>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sp>
            <p:nvSpPr>
              <p:cNvPr id="14353" name="Rectangle 20"/>
              <p:cNvSpPr>
                <a:spLocks noChangeArrowheads="1"/>
              </p:cNvSpPr>
              <p:nvPr/>
            </p:nvSpPr>
            <p:spPr bwMode="auto">
              <a:xfrm>
                <a:off x="3505" y="2983"/>
                <a:ext cx="454" cy="45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14354" name="Rectangle 20"/>
              <p:cNvSpPr>
                <a:spLocks noChangeArrowheads="1"/>
              </p:cNvSpPr>
              <p:nvPr/>
            </p:nvSpPr>
            <p:spPr bwMode="auto">
              <a:xfrm>
                <a:off x="4476" y="2812"/>
                <a:ext cx="921" cy="92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pt-PT"/>
              </a:p>
            </p:txBody>
          </p:sp>
          <p:sp>
            <p:nvSpPr>
              <p:cNvPr id="34" name="Curved Down Arrow 33"/>
              <p:cNvSpPr>
                <a:spLocks noChangeArrowheads="1"/>
              </p:cNvSpPr>
              <p:nvPr/>
            </p:nvSpPr>
            <p:spPr bwMode="auto">
              <a:xfrm rot="1929119" flipV="1">
                <a:off x="3743" y="3467"/>
                <a:ext cx="746" cy="186"/>
              </a:xfrm>
              <a:prstGeom prst="curvedDownArrow">
                <a:avLst>
                  <a:gd name="adj1" fmla="val 46198"/>
                  <a:gd name="adj2" fmla="val 74050"/>
                  <a:gd name="adj3" fmla="val 31829"/>
                </a:avLst>
              </a:prstGeom>
              <a:solidFill>
                <a:schemeClr val="accent2"/>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pt-PT">
                  <a:latin typeface="+mn-lt"/>
                  <a:cs typeface="+mn-cs"/>
                </a:endParaRPr>
              </a:p>
            </p:txBody>
          </p:sp>
          <p:sp>
            <p:nvSpPr>
              <p:cNvPr id="14344" name="Rectangle 15"/>
              <p:cNvSpPr>
                <a:spLocks noChangeArrowheads="1"/>
              </p:cNvSpPr>
              <p:nvPr/>
            </p:nvSpPr>
            <p:spPr bwMode="auto">
              <a:xfrm>
                <a:off x="1744" y="4020"/>
                <a:ext cx="9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rgbClr val="003366"/>
                    </a:solidFill>
                  </a:rPr>
                  <a:t>z-standard normal</a:t>
                </a:r>
                <a:endParaRPr lang="pt-PT" altLang="pt-PT" sz="1200"/>
              </a:p>
            </p:txBody>
          </p:sp>
        </p:grpSp>
      </p:grpSp>
      <p:sp>
        <p:nvSpPr>
          <p:cNvPr id="30"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12</a:t>
            </a:fld>
            <a:endParaRPr lang="pt-PT" altLang="pt-PT" sz="900" b="1">
              <a:solidFill>
                <a:schemeClr val="tx2"/>
              </a:solidFill>
            </a:endParaRPr>
          </a:p>
        </p:txBody>
      </p:sp>
      <p:sp>
        <p:nvSpPr>
          <p:cNvPr id="32" name="Rectangle 31"/>
          <p:cNvSpPr/>
          <p:nvPr/>
        </p:nvSpPr>
        <p:spPr>
          <a:xfrm>
            <a:off x="2455948" y="548515"/>
            <a:ext cx="4554452" cy="397032"/>
          </a:xfrm>
          <a:prstGeom prst="rect">
            <a:avLst/>
          </a:prstGeom>
        </p:spPr>
        <p:txBody>
          <a:bodyPr wrap="none">
            <a:spAutoFit/>
          </a:bodyPr>
          <a:lstStyle/>
          <a:p>
            <a:pPr algn="just">
              <a:lnSpc>
                <a:spcPct val="110000"/>
              </a:lnSpc>
              <a:spcBef>
                <a:spcPts val="300"/>
              </a:spcBef>
              <a:buSzPct val="145000"/>
              <a:buFont typeface="+mj-lt"/>
              <a:buAutoNum type="arabicPeriod"/>
            </a:pPr>
            <a:r>
              <a:rPr lang="en-GB" altLang="pt-PT" b="1"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Selection of the drought index </a:t>
            </a:r>
            <a:r>
              <a:rPr lang="en-GB" altLang="pt-PT" b="1"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t>
            </a:r>
            <a:endParaRPr lang="en-GB" altLang="pt-PT" b="1"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80569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6688" y="700314"/>
            <a:ext cx="8934450" cy="2244717"/>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lnSpc>
                <a:spcPct val="120000"/>
              </a:lnSpc>
              <a:spcBef>
                <a:spcPts val="1000"/>
              </a:spcBef>
              <a:buSzPct val="145000"/>
              <a:defRPr/>
            </a:pPr>
            <a:r>
              <a:rPr lang="en-GB" altLang="pt-PT" sz="2000" b="1" u="sng" dirty="0">
                <a:solidFill>
                  <a:srgbClr val="003366"/>
                </a:solidFill>
                <a:effectLst>
                  <a:outerShdw blurRad="38100" dist="38100" dir="2700000" algn="tl">
                    <a:srgbClr val="000000">
                      <a:alpha val="43137"/>
                    </a:srgbClr>
                  </a:outerShdw>
                </a:effectLst>
              </a:rPr>
              <a:t>Most common steps of a drought characterization study</a:t>
            </a:r>
          </a:p>
          <a:p>
            <a:pPr marL="457200" indent="-457200" algn="just" eaLnBrk="1" hangingPunct="1">
              <a:spcBef>
                <a:spcPts val="1000"/>
              </a:spcBef>
              <a:buSzPct val="145000"/>
              <a:buFont typeface="+mj-lt"/>
              <a:buAutoNum type="arabicPeriod"/>
              <a:defRPr/>
            </a:pPr>
            <a:r>
              <a:rPr lang="en-GB" altLang="pt-PT" sz="1600" b="1" dirty="0">
                <a:solidFill>
                  <a:schemeClr val="bg1">
                    <a:lumMod val="75000"/>
                  </a:schemeClr>
                </a:solidFill>
              </a:rPr>
              <a:t>Selection of the drought index (selection strongly </a:t>
            </a:r>
            <a:r>
              <a:rPr lang="en-US" altLang="pt-PT" sz="1600" b="1" dirty="0">
                <a:solidFill>
                  <a:schemeClr val="bg1">
                    <a:lumMod val="75000"/>
                  </a:schemeClr>
                </a:solidFill>
              </a:rPr>
              <a:t>constrained by the available hydrological information)</a:t>
            </a:r>
          </a:p>
          <a:p>
            <a:pPr marL="342900" indent="-342900" algn="just" eaLnBrk="1" hangingPunct="1">
              <a:lnSpc>
                <a:spcPct val="120000"/>
              </a:lnSpc>
              <a:spcBef>
                <a:spcPts val="1000"/>
              </a:spcBef>
              <a:buSzPct val="145000"/>
              <a:buFont typeface="+mj-lt"/>
              <a:buAutoNum type="arabicPeriod"/>
              <a:defRPr/>
            </a:pPr>
            <a:r>
              <a:rPr lang="en-GB" altLang="pt-PT" b="1" dirty="0" smtClean="0">
                <a:solidFill>
                  <a:srgbClr val="003366"/>
                </a:solidFill>
              </a:rPr>
              <a:t>Definition of </a:t>
            </a:r>
            <a:r>
              <a:rPr lang="en-GB" altLang="pt-PT" sz="2000" b="1" dirty="0" smtClean="0">
                <a:solidFill>
                  <a:srgbClr val="003366"/>
                </a:solidFill>
                <a:effectLst>
                  <a:outerShdw blurRad="38100" dist="38100" dir="2700000" algn="tl">
                    <a:srgbClr val="000000">
                      <a:alpha val="43137"/>
                    </a:srgbClr>
                  </a:outerShdw>
                </a:effectLst>
              </a:rPr>
              <a:t>homogeneous regions </a:t>
            </a:r>
            <a:r>
              <a:rPr lang="en-GB" altLang="pt-PT" b="1" dirty="0" smtClean="0">
                <a:solidFill>
                  <a:srgbClr val="003366"/>
                </a:solidFill>
              </a:rPr>
              <a:t>regarding the spatial pattern of the drought index (based on </a:t>
            </a:r>
            <a:r>
              <a:rPr lang="en-GB" altLang="pt-PT" b="1" dirty="0" smtClean="0">
                <a:solidFill>
                  <a:srgbClr val="003366"/>
                </a:solidFill>
                <a:effectLst>
                  <a:outerShdw blurRad="38100" dist="38100" dir="2700000" algn="tl">
                    <a:srgbClr val="000000">
                      <a:alpha val="43137"/>
                    </a:srgbClr>
                  </a:outerShdw>
                </a:effectLst>
              </a:rPr>
              <a:t>Principal Component Analysis</a:t>
            </a:r>
            <a:r>
              <a:rPr lang="en-GB" altLang="pt-PT" b="1" dirty="0" smtClean="0">
                <a:solidFill>
                  <a:srgbClr val="003366"/>
                </a:solidFill>
              </a:rPr>
              <a:t>, </a:t>
            </a:r>
            <a:r>
              <a:rPr lang="en-GB" altLang="pt-PT" b="1" dirty="0" err="1" smtClean="0">
                <a:solidFill>
                  <a:srgbClr val="003366"/>
                </a:solidFill>
                <a:effectLst>
                  <a:outerShdw blurRad="38100" dist="38100" dir="2700000" algn="tl">
                    <a:srgbClr val="000000">
                      <a:alpha val="43137"/>
                    </a:srgbClr>
                  </a:outerShdw>
                </a:effectLst>
              </a:rPr>
              <a:t>PCA</a:t>
            </a:r>
            <a:r>
              <a:rPr lang="en-GB" altLang="pt-PT" b="1" dirty="0" smtClean="0">
                <a:solidFill>
                  <a:srgbClr val="003366"/>
                </a:solidFill>
              </a:rPr>
              <a:t>, </a:t>
            </a:r>
            <a:r>
              <a:rPr lang="en-GB" altLang="pt-PT" b="1" dirty="0" smtClean="0">
                <a:solidFill>
                  <a:srgbClr val="003366"/>
                </a:solidFill>
                <a:effectLst>
                  <a:outerShdw blurRad="38100" dist="38100" dir="2700000" algn="tl">
                    <a:srgbClr val="000000">
                      <a:alpha val="43137"/>
                    </a:srgbClr>
                  </a:outerShdw>
                </a:effectLst>
              </a:rPr>
              <a:t>non-hierarchical </a:t>
            </a:r>
            <a:r>
              <a:rPr lang="en-GB" altLang="pt-PT" b="1" dirty="0">
                <a:solidFill>
                  <a:srgbClr val="003366"/>
                </a:solidFill>
                <a:effectLst>
                  <a:outerShdw blurRad="38100" dist="38100" dir="2700000" algn="tl">
                    <a:srgbClr val="000000">
                      <a:alpha val="43137"/>
                    </a:srgbClr>
                  </a:outerShdw>
                </a:effectLst>
              </a:rPr>
              <a:t>cluster </a:t>
            </a:r>
            <a:r>
              <a:rPr lang="en-GB" altLang="pt-PT" b="1" dirty="0" smtClean="0">
                <a:solidFill>
                  <a:srgbClr val="003366"/>
                </a:solidFill>
                <a:effectLst>
                  <a:outerShdw blurRad="38100" dist="38100" dir="2700000" algn="tl">
                    <a:srgbClr val="000000">
                      <a:alpha val="43137"/>
                    </a:srgbClr>
                  </a:outerShdw>
                </a:effectLst>
              </a:rPr>
              <a:t>analysis, </a:t>
            </a:r>
            <a:r>
              <a:rPr lang="en-GB" altLang="pt-PT" b="1" dirty="0" err="1" smtClean="0">
                <a:solidFill>
                  <a:srgbClr val="003366"/>
                </a:solidFill>
                <a:effectLst>
                  <a:outerShdw blurRad="38100" dist="38100" dir="2700000" algn="tl">
                    <a:srgbClr val="000000">
                      <a:alpha val="43137"/>
                    </a:srgbClr>
                  </a:outerShdw>
                </a:effectLst>
              </a:rPr>
              <a:t>KMC</a:t>
            </a:r>
            <a:r>
              <a:rPr lang="en-GB" altLang="pt-PT" b="1" dirty="0" smtClean="0">
                <a:solidFill>
                  <a:srgbClr val="003366"/>
                </a:solidFill>
                <a:effectLst>
                  <a:outerShdw blurRad="38100" dist="38100" dir="2700000" algn="tl">
                    <a:srgbClr val="000000">
                      <a:alpha val="43137"/>
                    </a:srgbClr>
                  </a:outerShdw>
                </a:effectLst>
              </a:rPr>
              <a:t>, </a:t>
            </a:r>
            <a:r>
              <a:rPr lang="en-GB" altLang="pt-PT" b="1" dirty="0" smtClean="0">
                <a:solidFill>
                  <a:srgbClr val="003366"/>
                </a:solidFill>
              </a:rPr>
              <a:t> …</a:t>
            </a:r>
            <a:r>
              <a:rPr lang="en-GB" altLang="pt-PT" sz="1600" b="1" dirty="0" smtClean="0">
                <a:solidFill>
                  <a:srgbClr val="003366"/>
                </a:solidFill>
              </a:rPr>
              <a:t>)</a:t>
            </a:r>
            <a:endParaRPr lang="en-GB" altLang="pt-PT" sz="2000" b="1" dirty="0">
              <a:solidFill>
                <a:srgbClr val="003366"/>
              </a:solidFill>
              <a:effectLst>
                <a:outerShdw blurRad="38100" dist="38100" dir="2700000" algn="tl">
                  <a:srgbClr val="000000">
                    <a:alpha val="43137"/>
                  </a:srgbClr>
                </a:outerShdw>
              </a:effectLst>
            </a:endParaRPr>
          </a:p>
        </p:txBody>
      </p:sp>
      <p:sp>
        <p:nvSpPr>
          <p:cNvPr id="3"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13</a:t>
            </a:fld>
            <a:endParaRPr lang="pt-PT" altLang="pt-PT" sz="900" b="1">
              <a:solidFill>
                <a:schemeClr val="tx2"/>
              </a:solidFill>
            </a:endParaRPr>
          </a:p>
        </p:txBody>
      </p:sp>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6921"/>
          <a:stretch/>
        </p:blipFill>
        <p:spPr bwMode="auto">
          <a:xfrm>
            <a:off x="1523638" y="3298372"/>
            <a:ext cx="1433647" cy="285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16089"/>
          <a:stretch/>
        </p:blipFill>
        <p:spPr bwMode="auto">
          <a:xfrm>
            <a:off x="2667000" y="3276600"/>
            <a:ext cx="1419641" cy="276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7008"/>
          <a:stretch/>
        </p:blipFill>
        <p:spPr bwMode="auto">
          <a:xfrm>
            <a:off x="166688" y="3262116"/>
            <a:ext cx="1449426" cy="286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44076" y="3048000"/>
            <a:ext cx="4661809" cy="308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392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6688" y="700314"/>
            <a:ext cx="8934450" cy="2244717"/>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lnSpc>
                <a:spcPct val="120000"/>
              </a:lnSpc>
              <a:spcBef>
                <a:spcPts val="1000"/>
              </a:spcBef>
              <a:buSzPct val="145000"/>
              <a:defRPr/>
            </a:pPr>
            <a:r>
              <a:rPr lang="en-GB" altLang="pt-PT" sz="2000" b="1" u="sng" dirty="0">
                <a:solidFill>
                  <a:srgbClr val="003366"/>
                </a:solidFill>
                <a:effectLst>
                  <a:outerShdw blurRad="38100" dist="38100" dir="2700000" algn="tl">
                    <a:srgbClr val="000000">
                      <a:alpha val="43137"/>
                    </a:srgbClr>
                  </a:outerShdw>
                </a:effectLst>
              </a:rPr>
              <a:t>Most common steps of a drought characterization study</a:t>
            </a:r>
          </a:p>
          <a:p>
            <a:pPr marL="457200" indent="-457200" algn="just" eaLnBrk="1" hangingPunct="1">
              <a:spcBef>
                <a:spcPts val="1000"/>
              </a:spcBef>
              <a:buSzPct val="145000"/>
              <a:buFont typeface="+mj-lt"/>
              <a:buAutoNum type="arabicPeriod"/>
              <a:defRPr/>
            </a:pPr>
            <a:r>
              <a:rPr lang="en-GB" altLang="pt-PT" sz="1600" b="1" dirty="0">
                <a:solidFill>
                  <a:schemeClr val="bg1">
                    <a:lumMod val="75000"/>
                  </a:schemeClr>
                </a:solidFill>
              </a:rPr>
              <a:t>Selection of the drought index (selection strongly </a:t>
            </a:r>
            <a:r>
              <a:rPr lang="en-US" altLang="pt-PT" sz="1600" b="1" dirty="0">
                <a:solidFill>
                  <a:schemeClr val="bg1">
                    <a:lumMod val="75000"/>
                  </a:schemeClr>
                </a:solidFill>
              </a:rPr>
              <a:t>constrained by the available hydrological information)</a:t>
            </a:r>
          </a:p>
          <a:p>
            <a:pPr marL="342900" indent="-342900" algn="just" eaLnBrk="1" hangingPunct="1">
              <a:lnSpc>
                <a:spcPct val="120000"/>
              </a:lnSpc>
              <a:spcBef>
                <a:spcPts val="1000"/>
              </a:spcBef>
              <a:buSzPct val="145000"/>
              <a:buFont typeface="+mj-lt"/>
              <a:buAutoNum type="arabicPeriod"/>
              <a:defRPr/>
            </a:pPr>
            <a:r>
              <a:rPr lang="en-GB" altLang="pt-PT" b="1" dirty="0" smtClean="0">
                <a:solidFill>
                  <a:srgbClr val="003366"/>
                </a:solidFill>
              </a:rPr>
              <a:t>Definition of </a:t>
            </a:r>
            <a:r>
              <a:rPr lang="en-GB" altLang="pt-PT" sz="2000" b="1" dirty="0" smtClean="0">
                <a:solidFill>
                  <a:srgbClr val="003366"/>
                </a:solidFill>
                <a:effectLst>
                  <a:outerShdw blurRad="38100" dist="38100" dir="2700000" algn="tl">
                    <a:srgbClr val="000000">
                      <a:alpha val="43137"/>
                    </a:srgbClr>
                  </a:outerShdw>
                </a:effectLst>
              </a:rPr>
              <a:t>homogeneous regions </a:t>
            </a:r>
            <a:r>
              <a:rPr lang="en-GB" altLang="pt-PT" b="1" dirty="0" smtClean="0">
                <a:solidFill>
                  <a:srgbClr val="003366"/>
                </a:solidFill>
              </a:rPr>
              <a:t>regarding the spatial pattern of the drought index (based on </a:t>
            </a:r>
            <a:r>
              <a:rPr lang="en-GB" altLang="pt-PT" b="1" dirty="0" smtClean="0">
                <a:solidFill>
                  <a:srgbClr val="003366"/>
                </a:solidFill>
                <a:effectLst>
                  <a:outerShdw blurRad="38100" dist="38100" dir="2700000" algn="tl">
                    <a:srgbClr val="000000">
                      <a:alpha val="43137"/>
                    </a:srgbClr>
                  </a:outerShdw>
                </a:effectLst>
              </a:rPr>
              <a:t>Principal Component Analysis</a:t>
            </a:r>
            <a:r>
              <a:rPr lang="en-GB" altLang="pt-PT" b="1" dirty="0" smtClean="0">
                <a:solidFill>
                  <a:srgbClr val="003366"/>
                </a:solidFill>
              </a:rPr>
              <a:t>, </a:t>
            </a:r>
            <a:r>
              <a:rPr lang="en-GB" altLang="pt-PT" b="1" dirty="0" err="1" smtClean="0">
                <a:solidFill>
                  <a:srgbClr val="003366"/>
                </a:solidFill>
                <a:effectLst>
                  <a:outerShdw blurRad="38100" dist="38100" dir="2700000" algn="tl">
                    <a:srgbClr val="000000">
                      <a:alpha val="43137"/>
                    </a:srgbClr>
                  </a:outerShdw>
                </a:effectLst>
              </a:rPr>
              <a:t>PCA</a:t>
            </a:r>
            <a:r>
              <a:rPr lang="en-GB" altLang="pt-PT" b="1" dirty="0" smtClean="0">
                <a:solidFill>
                  <a:srgbClr val="003366"/>
                </a:solidFill>
              </a:rPr>
              <a:t>, </a:t>
            </a:r>
            <a:r>
              <a:rPr lang="en-GB" altLang="pt-PT" b="1" dirty="0" smtClean="0">
                <a:solidFill>
                  <a:srgbClr val="003366"/>
                </a:solidFill>
                <a:effectLst>
                  <a:outerShdw blurRad="38100" dist="38100" dir="2700000" algn="tl">
                    <a:srgbClr val="000000">
                      <a:alpha val="43137"/>
                    </a:srgbClr>
                  </a:outerShdw>
                </a:effectLst>
              </a:rPr>
              <a:t>non-hierarchical </a:t>
            </a:r>
            <a:r>
              <a:rPr lang="en-GB" altLang="pt-PT" b="1" dirty="0">
                <a:solidFill>
                  <a:srgbClr val="003366"/>
                </a:solidFill>
                <a:effectLst>
                  <a:outerShdw blurRad="38100" dist="38100" dir="2700000" algn="tl">
                    <a:srgbClr val="000000">
                      <a:alpha val="43137"/>
                    </a:srgbClr>
                  </a:outerShdw>
                </a:effectLst>
              </a:rPr>
              <a:t>cluster </a:t>
            </a:r>
            <a:r>
              <a:rPr lang="en-GB" altLang="pt-PT" b="1" dirty="0" smtClean="0">
                <a:solidFill>
                  <a:srgbClr val="003366"/>
                </a:solidFill>
                <a:effectLst>
                  <a:outerShdw blurRad="38100" dist="38100" dir="2700000" algn="tl">
                    <a:srgbClr val="000000">
                      <a:alpha val="43137"/>
                    </a:srgbClr>
                  </a:outerShdw>
                </a:effectLst>
              </a:rPr>
              <a:t>analysis, </a:t>
            </a:r>
            <a:r>
              <a:rPr lang="en-GB" altLang="pt-PT" b="1" dirty="0" err="1" smtClean="0">
                <a:solidFill>
                  <a:srgbClr val="003366"/>
                </a:solidFill>
                <a:effectLst>
                  <a:outerShdw blurRad="38100" dist="38100" dir="2700000" algn="tl">
                    <a:srgbClr val="000000">
                      <a:alpha val="43137"/>
                    </a:srgbClr>
                  </a:outerShdw>
                </a:effectLst>
              </a:rPr>
              <a:t>KMC</a:t>
            </a:r>
            <a:r>
              <a:rPr lang="en-GB" altLang="pt-PT" b="1" dirty="0" smtClean="0">
                <a:solidFill>
                  <a:srgbClr val="003366"/>
                </a:solidFill>
                <a:effectLst>
                  <a:outerShdw blurRad="38100" dist="38100" dir="2700000" algn="tl">
                    <a:srgbClr val="000000">
                      <a:alpha val="43137"/>
                    </a:srgbClr>
                  </a:outerShdw>
                </a:effectLst>
              </a:rPr>
              <a:t>, </a:t>
            </a:r>
            <a:r>
              <a:rPr lang="en-GB" altLang="pt-PT" b="1" dirty="0" smtClean="0">
                <a:solidFill>
                  <a:srgbClr val="003366"/>
                </a:solidFill>
              </a:rPr>
              <a:t> …</a:t>
            </a:r>
            <a:r>
              <a:rPr lang="en-GB" altLang="pt-PT" sz="1600" b="1" dirty="0" smtClean="0">
                <a:solidFill>
                  <a:srgbClr val="003366"/>
                </a:solidFill>
              </a:rPr>
              <a:t>)</a:t>
            </a:r>
            <a:endParaRPr lang="en-GB" altLang="pt-PT" sz="2000" b="1" dirty="0">
              <a:solidFill>
                <a:srgbClr val="003366"/>
              </a:solidFill>
              <a:effectLst>
                <a:outerShdw blurRad="38100" dist="38100" dir="2700000" algn="tl">
                  <a:srgbClr val="000000">
                    <a:alpha val="43137"/>
                  </a:srgbClr>
                </a:outerShdw>
              </a:effectLst>
            </a:endParaRPr>
          </a:p>
        </p:txBody>
      </p:sp>
      <p:sp>
        <p:nvSpPr>
          <p:cNvPr id="3"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14</a:t>
            </a:fld>
            <a:endParaRPr lang="pt-PT" altLang="pt-PT" sz="900" b="1">
              <a:solidFill>
                <a:schemeClr val="tx2"/>
              </a:solidFill>
            </a:endParaRPr>
          </a:p>
        </p:txBody>
      </p:sp>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6921"/>
          <a:stretch/>
        </p:blipFill>
        <p:spPr bwMode="auto">
          <a:xfrm>
            <a:off x="1523638" y="3298372"/>
            <a:ext cx="1433647" cy="285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16089"/>
          <a:stretch/>
        </p:blipFill>
        <p:spPr bwMode="auto">
          <a:xfrm>
            <a:off x="2667000" y="3276600"/>
            <a:ext cx="1419641" cy="276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7008"/>
          <a:stretch/>
        </p:blipFill>
        <p:spPr bwMode="auto">
          <a:xfrm>
            <a:off x="166688" y="3262116"/>
            <a:ext cx="1449426" cy="286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44076" y="3048000"/>
            <a:ext cx="4661809" cy="308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20327338">
            <a:off x="852408" y="2397948"/>
            <a:ext cx="7548494" cy="2062103"/>
          </a:xfrm>
          <a:prstGeom prst="rect">
            <a:avLst/>
          </a:prstGeom>
          <a:solidFill>
            <a:schemeClr val="accent1">
              <a:lumMod val="50000"/>
              <a:alpha val="81000"/>
            </a:schemeClr>
          </a:solidFill>
        </p:spPr>
        <p:txBody>
          <a:bodyPr wrap="square">
            <a:spAutoFit/>
          </a:bodyPr>
          <a:lstStyle/>
          <a:p>
            <a:pPr algn="ctr"/>
            <a:endParaRPr lang="en-GB"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GB"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mandatory and relevant issue due to the regional nature of the droughts</a:t>
            </a:r>
          </a:p>
          <a:p>
            <a:pPr algn="ct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890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9550" y="685800"/>
            <a:ext cx="8934450" cy="2769989"/>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lnSpc>
                <a:spcPct val="150000"/>
              </a:lnSpc>
              <a:spcBef>
                <a:spcPts val="1200"/>
              </a:spcBef>
              <a:buSzPct val="145000"/>
              <a:defRPr/>
            </a:pPr>
            <a:r>
              <a:rPr lang="en-GB" altLang="pt-PT" sz="2000" b="1" u="sng" dirty="0">
                <a:solidFill>
                  <a:schemeClr val="bg1">
                    <a:lumMod val="75000"/>
                  </a:schemeClr>
                </a:solidFill>
                <a:effectLst>
                  <a:outerShdw blurRad="38100" dist="38100" dir="2700000" algn="tl">
                    <a:srgbClr val="000000">
                      <a:alpha val="43137"/>
                    </a:srgbClr>
                  </a:outerShdw>
                </a:effectLst>
              </a:rPr>
              <a:t>Most common steps of a drought characterization study</a:t>
            </a:r>
          </a:p>
          <a:p>
            <a:pPr marL="457200" indent="-457200" algn="just" eaLnBrk="1" hangingPunct="1">
              <a:lnSpc>
                <a:spcPct val="150000"/>
              </a:lnSpc>
              <a:spcBef>
                <a:spcPts val="600"/>
              </a:spcBef>
              <a:buSzPct val="145000"/>
              <a:buFont typeface="+mj-lt"/>
              <a:buAutoNum type="arabicPeriod"/>
              <a:defRPr/>
            </a:pPr>
            <a:r>
              <a:rPr lang="en-GB" altLang="pt-PT" sz="1600" b="1" dirty="0">
                <a:solidFill>
                  <a:schemeClr val="bg1">
                    <a:lumMod val="75000"/>
                  </a:schemeClr>
                </a:solidFill>
              </a:rPr>
              <a:t>Selection of the drought index (selection strongly </a:t>
            </a:r>
            <a:r>
              <a:rPr lang="en-US" altLang="pt-PT" sz="1600" b="1" dirty="0">
                <a:solidFill>
                  <a:schemeClr val="bg1">
                    <a:lumMod val="75000"/>
                  </a:schemeClr>
                </a:solidFill>
              </a:rPr>
              <a:t>constrained by the available hydrological information)</a:t>
            </a:r>
          </a:p>
          <a:p>
            <a:pPr marL="342900" indent="-342900" algn="just" eaLnBrk="1" hangingPunct="1">
              <a:lnSpc>
                <a:spcPct val="150000"/>
              </a:lnSpc>
              <a:spcBef>
                <a:spcPts val="600"/>
              </a:spcBef>
              <a:buSzPct val="145000"/>
              <a:buFont typeface="+mj-lt"/>
              <a:buAutoNum type="arabicPeriod"/>
              <a:defRPr/>
            </a:pPr>
            <a:r>
              <a:rPr lang="en-GB" altLang="pt-PT" sz="1600" b="1" dirty="0">
                <a:solidFill>
                  <a:schemeClr val="bg1">
                    <a:lumMod val="75000"/>
                  </a:schemeClr>
                </a:solidFill>
              </a:rPr>
              <a:t>Definition of homogeneous regions regarding the spatial pattern of the drought index </a:t>
            </a:r>
          </a:p>
          <a:p>
            <a:pPr marL="342900" indent="-342900" algn="just" eaLnBrk="1" hangingPunct="1">
              <a:lnSpc>
                <a:spcPct val="130000"/>
              </a:lnSpc>
              <a:spcBef>
                <a:spcPts val="1200"/>
              </a:spcBef>
              <a:buSzPct val="145000"/>
              <a:buFont typeface="+mj-lt"/>
              <a:buAutoNum type="arabicPeriod"/>
              <a:defRPr/>
            </a:pPr>
            <a:r>
              <a:rPr lang="en-GB" altLang="pt-PT" sz="2000" b="1" dirty="0" smtClean="0">
                <a:solidFill>
                  <a:srgbClr val="003366"/>
                </a:solidFill>
                <a:effectLst>
                  <a:outerShdw blurRad="38100" dist="38100" dir="2700000" algn="tl">
                    <a:srgbClr val="000000">
                      <a:alpha val="43137"/>
                    </a:srgbClr>
                  </a:outerShdw>
                </a:effectLst>
              </a:rPr>
              <a:t>Characterization </a:t>
            </a:r>
            <a:r>
              <a:rPr lang="en-GB" altLang="pt-PT" sz="2000" b="1" dirty="0">
                <a:solidFill>
                  <a:srgbClr val="003366"/>
                </a:solidFill>
                <a:effectLst>
                  <a:outerShdw blurRad="38100" dist="38100" dir="2700000" algn="tl">
                    <a:srgbClr val="000000">
                      <a:alpha val="43137"/>
                    </a:srgbClr>
                  </a:outerShdw>
                </a:effectLst>
              </a:rPr>
              <a:t>of the droughts</a:t>
            </a:r>
            <a:r>
              <a:rPr lang="en-GB" altLang="pt-PT" b="1" dirty="0">
                <a:solidFill>
                  <a:srgbClr val="003366"/>
                </a:solidFill>
              </a:rPr>
              <a:t>,  </a:t>
            </a:r>
            <a:r>
              <a:rPr lang="en-GB" altLang="pt-PT" b="1" dirty="0" smtClean="0">
                <a:solidFill>
                  <a:srgbClr val="003366"/>
                </a:solidFill>
              </a:rPr>
              <a:t>generally in terms of their </a:t>
            </a:r>
            <a:r>
              <a:rPr lang="en-GB" altLang="pt-PT" sz="2000" b="1" dirty="0">
                <a:solidFill>
                  <a:srgbClr val="003366"/>
                </a:solidFill>
                <a:effectLst>
                  <a:outerShdw blurRad="38100" dist="38100" dir="2700000" algn="tl">
                    <a:srgbClr val="000000">
                      <a:alpha val="43137"/>
                    </a:srgbClr>
                  </a:outerShdw>
                </a:effectLst>
              </a:rPr>
              <a:t>spatial extent</a:t>
            </a:r>
            <a:r>
              <a:rPr lang="en-GB" altLang="pt-PT" b="1" dirty="0" smtClean="0">
                <a:solidFill>
                  <a:srgbClr val="003366"/>
                </a:solidFill>
              </a:rPr>
              <a:t>,  </a:t>
            </a:r>
            <a:r>
              <a:rPr lang="en-GB" altLang="pt-PT" sz="2000" b="1" dirty="0" smtClean="0">
                <a:solidFill>
                  <a:srgbClr val="003366"/>
                </a:solidFill>
                <a:effectLst>
                  <a:outerShdw blurRad="38100" dist="38100" dir="2700000" algn="tl">
                    <a:srgbClr val="000000">
                      <a:alpha val="43137"/>
                    </a:srgbClr>
                  </a:outerShdw>
                </a:effectLst>
              </a:rPr>
              <a:t>severity</a:t>
            </a:r>
            <a:r>
              <a:rPr lang="en-GB" altLang="pt-PT" b="1" dirty="0" smtClean="0">
                <a:solidFill>
                  <a:srgbClr val="003366"/>
                </a:solidFill>
              </a:rPr>
              <a:t> (</a:t>
            </a:r>
            <a:r>
              <a:rPr lang="en-GB" altLang="pt-PT" dirty="0" smtClean="0">
                <a:solidFill>
                  <a:srgbClr val="003366"/>
                </a:solidFill>
              </a:rPr>
              <a:t>maximum value</a:t>
            </a:r>
            <a:r>
              <a:rPr lang="en-GB" altLang="pt-PT" b="1" dirty="0" smtClean="0">
                <a:solidFill>
                  <a:srgbClr val="003366"/>
                </a:solidFill>
              </a:rPr>
              <a:t>), </a:t>
            </a:r>
            <a:r>
              <a:rPr lang="en-GB" altLang="pt-PT" sz="2000" b="1" dirty="0">
                <a:solidFill>
                  <a:srgbClr val="003366"/>
                </a:solidFill>
                <a:effectLst>
                  <a:outerShdw blurRad="38100" dist="38100" dir="2700000" algn="tl">
                    <a:srgbClr val="000000">
                      <a:alpha val="43137"/>
                    </a:srgbClr>
                  </a:outerShdw>
                </a:effectLst>
              </a:rPr>
              <a:t>duration</a:t>
            </a:r>
            <a:r>
              <a:rPr lang="en-GB" altLang="pt-PT" b="1" dirty="0" smtClean="0">
                <a:solidFill>
                  <a:srgbClr val="003366"/>
                </a:solidFill>
              </a:rPr>
              <a:t>  of  the periods  under droughts</a:t>
            </a:r>
            <a:endParaRPr lang="en-GB" altLang="pt-PT" dirty="0">
              <a:solidFill>
                <a:srgbClr val="003366"/>
              </a:solidFill>
            </a:endParaRPr>
          </a:p>
        </p:txBody>
      </p:sp>
      <p:sp>
        <p:nvSpPr>
          <p:cNvPr id="3"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15</a:t>
            </a:fld>
            <a:endParaRPr lang="pt-PT" altLang="pt-PT" sz="900" b="1">
              <a:solidFill>
                <a:schemeClr val="tx2"/>
              </a:solidFill>
            </a:endParaRP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553857" y="3489630"/>
            <a:ext cx="431297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633273" y="3258458"/>
            <a:ext cx="3676650" cy="3053144"/>
          </a:xfrm>
          <a:prstGeom prst="rect">
            <a:avLst/>
          </a:prstGeom>
          <a:noFill/>
          <a:ln w="9525" algn="ctr">
            <a:noFill/>
            <a:miter lim="800000"/>
            <a:headEnd/>
            <a:tailEnd/>
          </a:ln>
          <a:effectLst/>
        </p:spPr>
        <p:txBody>
          <a:bodyPr wrap="square">
            <a:spAutoFit/>
          </a:bodyPr>
          <a:lstStyle>
            <a:lvl1pPr marL="357188" indent="-3571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just" eaLnBrk="1" hangingPunct="1">
              <a:lnSpc>
                <a:spcPct val="130000"/>
              </a:lnSpc>
              <a:spcBef>
                <a:spcPts val="1200"/>
              </a:spcBef>
              <a:buSzPct val="145000"/>
              <a:defRPr/>
            </a:pPr>
            <a:r>
              <a:rPr lang="en-GB" altLang="pt-PT" b="1" dirty="0" smtClean="0">
                <a:solidFill>
                  <a:srgbClr val="003366"/>
                </a:solidFill>
              </a:rPr>
              <a:t>conditions, </a:t>
            </a:r>
            <a:r>
              <a:rPr lang="en-GB" altLang="pt-PT" sz="2000" b="1" dirty="0">
                <a:solidFill>
                  <a:srgbClr val="003366"/>
                </a:solidFill>
                <a:effectLst>
                  <a:outerShdw blurRad="38100" dist="38100" dir="2700000" algn="tl">
                    <a:srgbClr val="000000">
                      <a:alpha val="43137"/>
                    </a:srgbClr>
                  </a:outerShdw>
                </a:effectLst>
              </a:rPr>
              <a:t>magnitude</a:t>
            </a:r>
            <a:r>
              <a:rPr lang="en-GB" altLang="pt-PT" b="1" dirty="0" smtClean="0">
                <a:solidFill>
                  <a:srgbClr val="003366"/>
                </a:solidFill>
              </a:rPr>
              <a:t> (</a:t>
            </a:r>
            <a:r>
              <a:rPr lang="en-GB" altLang="pt-PT" dirty="0" err="1" smtClean="0">
                <a:solidFill>
                  <a:srgbClr val="003366"/>
                </a:solidFill>
              </a:rPr>
              <a:t>cumu-lative</a:t>
            </a:r>
            <a:r>
              <a:rPr lang="en-GB" altLang="pt-PT" dirty="0" smtClean="0">
                <a:solidFill>
                  <a:srgbClr val="003366"/>
                </a:solidFill>
              </a:rPr>
              <a:t> intensity</a:t>
            </a:r>
            <a:r>
              <a:rPr lang="en-GB" altLang="pt-PT" b="1" dirty="0" smtClean="0">
                <a:solidFill>
                  <a:srgbClr val="003366"/>
                </a:solidFill>
              </a:rPr>
              <a:t>) and </a:t>
            </a:r>
            <a:r>
              <a:rPr lang="en-GB" altLang="pt-PT" sz="2000" b="1" dirty="0">
                <a:solidFill>
                  <a:srgbClr val="003366"/>
                </a:solidFill>
                <a:effectLst>
                  <a:outerShdw blurRad="38100" dist="38100" dir="2700000" algn="tl">
                    <a:srgbClr val="000000">
                      <a:alpha val="43137"/>
                    </a:srgbClr>
                  </a:outerShdw>
                </a:effectLst>
              </a:rPr>
              <a:t>frequency</a:t>
            </a:r>
            <a:r>
              <a:rPr lang="en-GB" altLang="pt-PT" b="1" dirty="0" smtClean="0">
                <a:solidFill>
                  <a:srgbClr val="003366"/>
                </a:solidFill>
              </a:rPr>
              <a:t> (</a:t>
            </a:r>
            <a:r>
              <a:rPr lang="en-GB" altLang="pt-PT" dirty="0" smtClean="0">
                <a:solidFill>
                  <a:srgbClr val="003366"/>
                </a:solidFill>
              </a:rPr>
              <a:t>question to tackle: h</a:t>
            </a:r>
            <a:r>
              <a:rPr lang="en-US" altLang="pt-PT" dirty="0" smtClean="0">
                <a:solidFill>
                  <a:srgbClr val="003366"/>
                </a:solidFill>
              </a:rPr>
              <a:t>as </a:t>
            </a:r>
            <a:r>
              <a:rPr lang="en-US" altLang="pt-PT" dirty="0">
                <a:solidFill>
                  <a:srgbClr val="003366"/>
                </a:solidFill>
              </a:rPr>
              <a:t>the frequency of the drought events changed over time, regardless their severity, i.e., regardless the amount of the precipitation deficit</a:t>
            </a:r>
            <a:r>
              <a:rPr lang="en-US" altLang="pt-PT" dirty="0" smtClean="0">
                <a:solidFill>
                  <a:srgbClr val="003366"/>
                </a:solidFill>
              </a:rPr>
              <a:t>?</a:t>
            </a:r>
            <a:r>
              <a:rPr lang="en-GB" altLang="pt-PT" b="1" dirty="0" smtClean="0">
                <a:solidFill>
                  <a:srgbClr val="003366"/>
                </a:solidFill>
              </a:rPr>
              <a:t>)</a:t>
            </a:r>
            <a:endParaRPr lang="en-GB" altLang="pt-PT" dirty="0">
              <a:solidFill>
                <a:srgbClr val="003366"/>
              </a:solidFill>
            </a:endParaRPr>
          </a:p>
        </p:txBody>
      </p:sp>
    </p:spTree>
    <p:extLst>
      <p:ext uri="{BB962C8B-B14F-4D97-AF65-F5344CB8AC3E}">
        <p14:creationId xmlns:p14="http://schemas.microsoft.com/office/powerpoint/2010/main" val="196172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0" y="838200"/>
            <a:ext cx="9144000" cy="1649682"/>
          </a:xfrm>
          <a:prstGeom prst="rect">
            <a:avLst/>
          </a:prstGeom>
          <a:noFill/>
          <a:ln w="9525" algn="ctr">
            <a:no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85750" indent="-285750" algn="just" eaLnBrk="1" hangingPunct="1">
              <a:lnSpc>
                <a:spcPct val="110000"/>
              </a:lnSpc>
              <a:spcBef>
                <a:spcPct val="45000"/>
              </a:spcBef>
              <a:buSzPct val="145000"/>
              <a:buFont typeface="Wingdings" panose="05000000000000000000" pitchFamily="2" charset="2"/>
              <a:buChar char="ü"/>
            </a:pPr>
            <a:r>
              <a:rPr lang="en-US" altLang="pt-PT" b="1" dirty="0">
                <a:solidFill>
                  <a:srgbClr val="003366"/>
                </a:solidFill>
              </a:rPr>
              <a:t>The </a:t>
            </a:r>
            <a:r>
              <a:rPr lang="en-US" altLang="pt-PT" sz="2000" b="1" dirty="0">
                <a:solidFill>
                  <a:srgbClr val="003366"/>
                </a:solidFill>
                <a:effectLst>
                  <a:outerShdw blurRad="38100" dist="38100" dir="2700000" algn="tl">
                    <a:srgbClr val="000000">
                      <a:alpha val="43137"/>
                    </a:srgbClr>
                  </a:outerShdw>
                </a:effectLst>
                <a:latin typeface="Arial" charset="0"/>
                <a:cs typeface="Arial" charset="0"/>
              </a:rPr>
              <a:t>Portuguese team </a:t>
            </a:r>
            <a:r>
              <a:rPr lang="en-US" altLang="pt-PT" b="1" dirty="0" smtClean="0">
                <a:solidFill>
                  <a:srgbClr val="003366"/>
                </a:solidFill>
              </a:rPr>
              <a:t>has a considerable experience in </a:t>
            </a:r>
            <a:r>
              <a:rPr lang="en-US" altLang="pt-PT" sz="2000" b="1" dirty="0" smtClean="0">
                <a:solidFill>
                  <a:srgbClr val="003366"/>
                </a:solidFill>
                <a:effectLst>
                  <a:outerShdw blurRad="38100" dist="38100" dir="2700000" algn="tl">
                    <a:srgbClr val="000000">
                      <a:alpha val="43137"/>
                    </a:srgbClr>
                  </a:outerShdw>
                </a:effectLst>
                <a:latin typeface="Arial" charset="0"/>
                <a:cs typeface="Arial" charset="0"/>
              </a:rPr>
              <a:t>drought analysis </a:t>
            </a:r>
            <a:r>
              <a:rPr lang="en-US" altLang="pt-PT" b="1" dirty="0" smtClean="0">
                <a:solidFill>
                  <a:srgbClr val="003366"/>
                </a:solidFill>
              </a:rPr>
              <a:t>(</a:t>
            </a:r>
            <a:r>
              <a:rPr lang="en-US" altLang="pt-PT" dirty="0" smtClean="0">
                <a:solidFill>
                  <a:srgbClr val="003366"/>
                </a:solidFill>
              </a:rPr>
              <a:t>the team developed stepwise approaches that were extensively applied initially in Portugal and afterwards in several other countries through international collaborations – Mozambique, Angola, Southern </a:t>
            </a:r>
            <a:r>
              <a:rPr lang="en-US" altLang="pt-PT" dirty="0">
                <a:solidFill>
                  <a:srgbClr val="003366"/>
                </a:solidFill>
              </a:rPr>
              <a:t>Paraguay, </a:t>
            </a:r>
            <a:r>
              <a:rPr lang="en-US" altLang="pt-PT" dirty="0" smtClean="0">
                <a:solidFill>
                  <a:srgbClr val="003366"/>
                </a:solidFill>
              </a:rPr>
              <a:t>Northern Argentina, El Salvador, Brazil, Slovakia, …</a:t>
            </a:r>
            <a:r>
              <a:rPr lang="en-US" altLang="pt-PT" b="1" dirty="0" smtClean="0">
                <a:solidFill>
                  <a:srgbClr val="003366"/>
                </a:solidFill>
              </a:rPr>
              <a:t>)</a:t>
            </a:r>
            <a:endParaRPr lang="en-US" altLang="pt-PT" b="1" dirty="0">
              <a:solidFill>
                <a:srgbClr val="003366"/>
              </a:solidFill>
            </a:endParaRPr>
          </a:p>
        </p:txBody>
      </p:sp>
      <p:sp>
        <p:nvSpPr>
          <p:cNvPr id="10250" name="Rectangle 8"/>
          <p:cNvSpPr>
            <a:spLocks noChangeArrowheads="1"/>
          </p:cNvSpPr>
          <p:nvPr/>
        </p:nvSpPr>
        <p:spPr bwMode="auto">
          <a:xfrm>
            <a:off x="5930900" y="411163"/>
            <a:ext cx="3216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chemeClr val="bg1"/>
                </a:solidFill>
              </a:rPr>
              <a:t>1. Introduction, study area, precipitation data, and drought index</a:t>
            </a:r>
            <a:endParaRPr lang="pt-PT" altLang="pt-PT" sz="1200">
              <a:solidFill>
                <a:schemeClr val="bg1"/>
              </a:solidFill>
              <a:latin typeface="Georgia" pitchFamily="18" charset="0"/>
            </a:endParaRPr>
          </a:p>
        </p:txBody>
      </p:sp>
      <p:pic>
        <p:nvPicPr>
          <p:cNvPr id="8194" name="Picture 2" descr="Resultado de imagem para portugal location picture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098"/>
          <a:stretch/>
        </p:blipFill>
        <p:spPr bwMode="auto">
          <a:xfrm>
            <a:off x="2362200" y="2583543"/>
            <a:ext cx="5024437" cy="358457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bwMode="auto">
          <a:xfrm rot="17442448">
            <a:off x="2087568" y="5023529"/>
            <a:ext cx="757237" cy="261938"/>
          </a:xfrm>
          <a:prstGeom prst="rect">
            <a:avLst/>
          </a:prstGeom>
        </p:spPr>
        <p:txBody>
          <a:bodyPr wrap="none">
            <a:spAutoFit/>
          </a:bodyPr>
          <a:lstStyle/>
          <a:p>
            <a:pPr>
              <a:defRPr/>
            </a:pPr>
            <a:r>
              <a:rPr lang="en-US" sz="1100" b="1" dirty="0">
                <a:solidFill>
                  <a:srgbClr val="45A2A9"/>
                </a:solidFill>
                <a:effectLst>
                  <a:outerShdw blurRad="38100" dist="38100" dir="2700000" algn="tl">
                    <a:srgbClr val="000000">
                      <a:alpha val="43137"/>
                    </a:srgbClr>
                  </a:outerShdw>
                </a:effectLst>
                <a:latin typeface="Arial" charset="0"/>
                <a:cs typeface="Arial" charset="0"/>
              </a:rPr>
              <a:t>Portugal</a:t>
            </a:r>
            <a:endParaRPr lang="en-US" sz="1100" dirty="0">
              <a:solidFill>
                <a:srgbClr val="45A2A9"/>
              </a:solidFill>
              <a:effectLst>
                <a:outerShdw blurRad="38100" dist="38100" dir="2700000" algn="tl">
                  <a:srgbClr val="000000">
                    <a:alpha val="43137"/>
                  </a:srgbClr>
                </a:outerShdw>
              </a:effectLst>
              <a:latin typeface="Arial" charset="0"/>
              <a:cs typeface="Arial" charset="0"/>
            </a:endParaRPr>
          </a:p>
        </p:txBody>
      </p:sp>
      <p:sp>
        <p:nvSpPr>
          <p:cNvPr id="19" name="Rectangle 18"/>
          <p:cNvSpPr/>
          <p:nvPr/>
        </p:nvSpPr>
        <p:spPr bwMode="auto">
          <a:xfrm>
            <a:off x="1230388" y="4191000"/>
            <a:ext cx="1436612" cy="307777"/>
          </a:xfrm>
          <a:prstGeom prst="rect">
            <a:avLst/>
          </a:prstGeom>
        </p:spPr>
        <p:txBody>
          <a:bodyPr wrap="none">
            <a:spAutoFit/>
          </a:bodyPr>
          <a:lstStyle/>
          <a:p>
            <a:pPr>
              <a:defRPr/>
            </a:pPr>
            <a:r>
              <a:rPr lang="en-US" sz="1400" b="1" dirty="0" smtClean="0">
                <a:solidFill>
                  <a:srgbClr val="45A2A9"/>
                </a:solidFill>
                <a:effectLst>
                  <a:outerShdw blurRad="38100" dist="38100" dir="2700000" algn="tl">
                    <a:srgbClr val="000000">
                      <a:alpha val="43137"/>
                    </a:srgbClr>
                  </a:outerShdw>
                </a:effectLst>
                <a:latin typeface="Arial" charset="0"/>
                <a:cs typeface="Arial" charset="0"/>
              </a:rPr>
              <a:t>Atlantic Ocean</a:t>
            </a:r>
            <a:endParaRPr lang="en-US" sz="1400" dirty="0">
              <a:solidFill>
                <a:srgbClr val="45A2A9"/>
              </a:solidFill>
              <a:effectLst>
                <a:outerShdw blurRad="38100" dist="38100" dir="2700000" algn="tl">
                  <a:srgbClr val="000000">
                    <a:alpha val="43137"/>
                  </a:srgbClr>
                </a:outerShdw>
              </a:effectLst>
              <a:latin typeface="Arial" charset="0"/>
              <a:cs typeface="Arial" charset="0"/>
            </a:endParaRPr>
          </a:p>
        </p:txBody>
      </p:sp>
      <p:sp>
        <p:nvSpPr>
          <p:cNvPr id="7"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16</a:t>
            </a:fld>
            <a:endParaRPr lang="pt-PT" altLang="pt-PT" sz="900" b="1">
              <a:solidFill>
                <a:schemeClr val="tx2"/>
              </a:solidFill>
            </a:endParaRPr>
          </a:p>
        </p:txBody>
      </p:sp>
    </p:spTree>
    <p:extLst>
      <p:ext uri="{BB962C8B-B14F-4D97-AF65-F5344CB8AC3E}">
        <p14:creationId xmlns:p14="http://schemas.microsoft.com/office/powerpoint/2010/main" val="305659852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4" name="Group 14"/>
          <p:cNvGrpSpPr>
            <a:grpSpLocks/>
          </p:cNvGrpSpPr>
          <p:nvPr/>
        </p:nvGrpSpPr>
        <p:grpSpPr bwMode="auto">
          <a:xfrm>
            <a:off x="0" y="2668588"/>
            <a:ext cx="9204325" cy="3435350"/>
            <a:chOff x="0" y="1978"/>
            <a:chExt cx="5798" cy="2164"/>
          </a:xfrm>
        </p:grpSpPr>
        <p:pic>
          <p:nvPicPr>
            <p:cNvPr id="10244" name="Picture 6" descr="Prec_media_anua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020" t="5644" r="6252" b="46492"/>
            <a:stretch>
              <a:fillRect/>
            </a:stretch>
          </p:blipFill>
          <p:spPr bwMode="auto">
            <a:xfrm>
              <a:off x="3039" y="1978"/>
              <a:ext cx="2759" cy="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1"/>
            <p:cNvSpPr>
              <a:spLocks noChangeArrowheads="1"/>
            </p:cNvSpPr>
            <p:nvPr/>
          </p:nvSpPr>
          <p:spPr bwMode="auto">
            <a:xfrm>
              <a:off x="3056" y="3677"/>
              <a:ext cx="1956"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pt-PT" sz="1400" b="1">
                  <a:solidFill>
                    <a:srgbClr val="003366"/>
                  </a:solidFill>
                </a:rPr>
                <a:t>Schematic location of the 491 rain gages over a map of the mean annual precipitation</a:t>
              </a:r>
              <a:endParaRPr lang="en-US" altLang="pt-PT" sz="1400"/>
            </a:p>
          </p:txBody>
        </p:sp>
        <p:pic>
          <p:nvPicPr>
            <p:cNvPr id="10246" name="Picture 8" descr="http://www.verbudapest.com/imagenes/mapas/mapa_hungria_europa.jpg">
              <a:hlinkClick r:id="rId4"/>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3210" t="28709" r="23051" b="10883"/>
            <a:stretch/>
          </p:blipFill>
          <p:spPr bwMode="auto">
            <a:xfrm>
              <a:off x="0" y="1978"/>
              <a:ext cx="2903"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bwMode="auto">
            <a:xfrm>
              <a:off x="1555" y="2727"/>
              <a:ext cx="509" cy="175"/>
            </a:xfrm>
            <a:prstGeom prst="rect">
              <a:avLst/>
            </a:prstGeom>
          </p:spPr>
          <p:txBody>
            <a:bodyPr wrap="none">
              <a:spAutoFit/>
            </a:bodyPr>
            <a:lstStyle/>
            <a:p>
              <a:pPr>
                <a:defRPr/>
              </a:pPr>
              <a:r>
                <a:rPr lang="en-US" sz="1200" b="1" dirty="0">
                  <a:solidFill>
                    <a:srgbClr val="006600"/>
                  </a:solidFill>
                  <a:effectLst>
                    <a:outerShdw blurRad="38100" dist="38100" dir="2700000" algn="tl">
                      <a:srgbClr val="000000">
                        <a:alpha val="43137"/>
                      </a:srgbClr>
                    </a:outerShdw>
                  </a:effectLst>
                  <a:latin typeface="Arial" charset="0"/>
                  <a:cs typeface="Arial" charset="0"/>
                </a:rPr>
                <a:t>Slovakia</a:t>
              </a:r>
              <a:endParaRPr lang="en-US" sz="1200" dirty="0">
                <a:solidFill>
                  <a:srgbClr val="006600"/>
                </a:solidFill>
                <a:effectLst>
                  <a:outerShdw blurRad="38100" dist="38100" dir="2700000" algn="tl">
                    <a:srgbClr val="000000">
                      <a:alpha val="43137"/>
                    </a:srgbClr>
                  </a:outerShdw>
                </a:effectLst>
                <a:latin typeface="Arial" charset="0"/>
                <a:cs typeface="Arial" charset="0"/>
              </a:endParaRPr>
            </a:p>
          </p:txBody>
        </p:sp>
        <p:sp>
          <p:nvSpPr>
            <p:cNvPr id="15" name="Rectangle 14"/>
            <p:cNvSpPr/>
            <p:nvPr/>
          </p:nvSpPr>
          <p:spPr bwMode="auto">
            <a:xfrm rot="17442448">
              <a:off x="8" y="3418"/>
              <a:ext cx="477" cy="165"/>
            </a:xfrm>
            <a:prstGeom prst="rect">
              <a:avLst/>
            </a:prstGeom>
          </p:spPr>
          <p:txBody>
            <a:bodyPr wrap="none">
              <a:spAutoFit/>
            </a:bodyPr>
            <a:lstStyle/>
            <a:p>
              <a:pPr>
                <a:defRPr/>
              </a:pPr>
              <a:r>
                <a:rPr lang="en-US" sz="1100" b="1" dirty="0">
                  <a:solidFill>
                    <a:srgbClr val="45A2A9"/>
                  </a:solidFill>
                  <a:effectLst>
                    <a:outerShdw blurRad="38100" dist="38100" dir="2700000" algn="tl">
                      <a:srgbClr val="000000">
                        <a:alpha val="43137"/>
                      </a:srgbClr>
                    </a:outerShdw>
                  </a:effectLst>
                  <a:latin typeface="Arial" charset="0"/>
                  <a:cs typeface="Arial" charset="0"/>
                </a:rPr>
                <a:t>Portugal</a:t>
              </a:r>
              <a:endParaRPr lang="en-US" sz="1100" dirty="0">
                <a:solidFill>
                  <a:srgbClr val="45A2A9"/>
                </a:solidFill>
                <a:effectLst>
                  <a:outerShdw blurRad="38100" dist="38100" dir="2700000" algn="tl">
                    <a:srgbClr val="000000">
                      <a:alpha val="43137"/>
                    </a:srgbClr>
                  </a:outerShdw>
                </a:effectLst>
                <a:latin typeface="Arial" charset="0"/>
                <a:cs typeface="Arial" charset="0"/>
              </a:endParaRPr>
            </a:p>
          </p:txBody>
        </p:sp>
        <p:sp>
          <p:nvSpPr>
            <p:cNvPr id="16" name="Rectangle 15"/>
            <p:cNvSpPr/>
            <p:nvPr/>
          </p:nvSpPr>
          <p:spPr bwMode="auto">
            <a:xfrm>
              <a:off x="457" y="3385"/>
              <a:ext cx="359" cy="164"/>
            </a:xfrm>
            <a:prstGeom prst="rect">
              <a:avLst/>
            </a:prstGeom>
          </p:spPr>
          <p:txBody>
            <a:bodyPr wrap="none">
              <a:spAutoFit/>
            </a:bodyPr>
            <a:lstStyle/>
            <a:p>
              <a:pPr>
                <a:defRPr/>
              </a:pPr>
              <a:r>
                <a:rPr lang="en-US" sz="1100" b="1" dirty="0">
                  <a:solidFill>
                    <a:srgbClr val="45A2A9"/>
                  </a:solidFill>
                  <a:effectLst>
                    <a:outerShdw blurRad="38100" dist="38100" dir="2700000" algn="tl">
                      <a:srgbClr val="000000">
                        <a:alpha val="43137"/>
                      </a:srgbClr>
                    </a:outerShdw>
                  </a:effectLst>
                  <a:latin typeface="Arial" charset="0"/>
                  <a:cs typeface="Arial" charset="0"/>
                </a:rPr>
                <a:t>Spain</a:t>
              </a:r>
            </a:p>
          </p:txBody>
        </p:sp>
      </p:grpSp>
      <p:sp>
        <p:nvSpPr>
          <p:cNvPr id="10250" name="Rectangle 8"/>
          <p:cNvSpPr>
            <a:spLocks noChangeArrowheads="1"/>
          </p:cNvSpPr>
          <p:nvPr/>
        </p:nvSpPr>
        <p:spPr bwMode="auto">
          <a:xfrm>
            <a:off x="5930900" y="411163"/>
            <a:ext cx="3216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chemeClr val="bg1"/>
                </a:solidFill>
              </a:rPr>
              <a:t>1. Introduction, study area, precipitation data, and drought index</a:t>
            </a:r>
            <a:endParaRPr lang="pt-PT" altLang="pt-PT" sz="1200">
              <a:solidFill>
                <a:schemeClr val="bg1"/>
              </a:solidFill>
              <a:latin typeface="Georgia" pitchFamily="18" charset="0"/>
            </a:endParaRPr>
          </a:p>
        </p:txBody>
      </p:sp>
      <p:sp>
        <p:nvSpPr>
          <p:cNvPr id="2" name="Rectangle 1"/>
          <p:cNvSpPr/>
          <p:nvPr/>
        </p:nvSpPr>
        <p:spPr>
          <a:xfrm>
            <a:off x="134932" y="914400"/>
            <a:ext cx="8797931" cy="1175706"/>
          </a:xfrm>
          <a:prstGeom prst="rect">
            <a:avLst/>
          </a:prstGeom>
        </p:spPr>
        <p:txBody>
          <a:bodyPr wrap="square">
            <a:spAutoFit/>
          </a:bodyPr>
          <a:lstStyle/>
          <a:p>
            <a:pPr algn="ctr">
              <a:lnSpc>
                <a:spcPct val="110000"/>
              </a:lnSpc>
              <a:spcBef>
                <a:spcPct val="45000"/>
              </a:spcBef>
              <a:buSzPct val="145000"/>
            </a:pPr>
            <a:r>
              <a:rPr lang="en-US" altLang="pt-PT" sz="2200" b="1" dirty="0" smtClean="0">
                <a:solidFill>
                  <a:srgbClr val="003366"/>
                </a:solidFill>
                <a:effectLst>
                  <a:outerShdw blurRad="38100" dist="38100" dir="2700000" algn="tl">
                    <a:srgbClr val="C0C0C0"/>
                  </a:outerShdw>
                </a:effectLst>
              </a:rPr>
              <a:t>Application of the models developed by IST to </a:t>
            </a:r>
            <a:r>
              <a:rPr lang="en-US" altLang="pt-PT" sz="2400" b="1" dirty="0" smtClean="0">
                <a:solidFill>
                  <a:srgbClr val="003366"/>
                </a:solidFill>
                <a:effectLst>
                  <a:outerShdw blurRad="38100" dist="38100" dir="2700000" algn="tl">
                    <a:srgbClr val="C0C0C0"/>
                  </a:outerShdw>
                </a:effectLst>
              </a:rPr>
              <a:t>Slovakia</a:t>
            </a:r>
            <a:r>
              <a:rPr lang="en-US" altLang="pt-PT" sz="2200" b="1" dirty="0" smtClean="0">
                <a:solidFill>
                  <a:srgbClr val="003366"/>
                </a:solidFill>
              </a:rPr>
              <a:t> </a:t>
            </a:r>
            <a:r>
              <a:rPr lang="en-US" altLang="pt-PT" sz="2000" b="1" dirty="0" smtClean="0">
                <a:solidFill>
                  <a:srgbClr val="003366"/>
                </a:solidFill>
              </a:rPr>
              <a:t>– study based </a:t>
            </a:r>
            <a:r>
              <a:rPr lang="en-US" altLang="pt-PT" sz="2000" b="1" dirty="0">
                <a:solidFill>
                  <a:srgbClr val="003366"/>
                </a:solidFill>
              </a:rPr>
              <a:t>on monthly precipitations, from January 1981 to December 2013 (</a:t>
            </a:r>
            <a:r>
              <a:rPr lang="en-US" altLang="pt-PT" sz="2000" dirty="0">
                <a:solidFill>
                  <a:srgbClr val="003366"/>
                </a:solidFill>
              </a:rPr>
              <a:t>33 years</a:t>
            </a:r>
            <a:r>
              <a:rPr lang="en-US" altLang="pt-PT" sz="2000" b="1" dirty="0">
                <a:solidFill>
                  <a:srgbClr val="003366"/>
                </a:solidFill>
              </a:rPr>
              <a:t>), in the 491 rain gages evenly distributed over the </a:t>
            </a:r>
            <a:r>
              <a:rPr lang="en-US" altLang="pt-PT" sz="2000" b="1" dirty="0" smtClean="0">
                <a:solidFill>
                  <a:srgbClr val="003366"/>
                </a:solidFill>
              </a:rPr>
              <a:t>country</a:t>
            </a:r>
            <a:endParaRPr lang="pt-PT" altLang="pt-PT" sz="2000" b="1" dirty="0">
              <a:solidFill>
                <a:srgbClr val="003366"/>
              </a:solidFill>
            </a:endParaRPr>
          </a:p>
        </p:txBody>
      </p:sp>
      <p:sp>
        <p:nvSpPr>
          <p:cNvPr id="13"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17</a:t>
            </a:fld>
            <a:endParaRPr lang="pt-PT" altLang="pt-PT" sz="900" b="1">
              <a:solidFill>
                <a:schemeClr val="tx2"/>
              </a:solidFill>
            </a:endParaRPr>
          </a:p>
        </p:txBody>
      </p:sp>
    </p:spTree>
    <p:extLst>
      <p:ext uri="{BB962C8B-B14F-4D97-AF65-F5344CB8AC3E}">
        <p14:creationId xmlns:p14="http://schemas.microsoft.com/office/powerpoint/2010/main" val="2135782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49950"/>
            <a:ext cx="6588125" cy="93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2"/>
          <p:cNvSpPr txBox="1">
            <a:spLocks noChangeArrowheads="1"/>
          </p:cNvSpPr>
          <p:nvPr/>
        </p:nvSpPr>
        <p:spPr bwMode="auto">
          <a:xfrm>
            <a:off x="5998370" y="628990"/>
            <a:ext cx="2934493" cy="1686616"/>
          </a:xfrm>
          <a:prstGeom prst="rect">
            <a:avLst/>
          </a:prstGeom>
          <a:noFill/>
          <a:ln w="9525" algn="ctr">
            <a:no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120000"/>
              </a:lnSpc>
              <a:spcBef>
                <a:spcPts val="1200"/>
              </a:spcBef>
              <a:buSzPct val="145000"/>
            </a:pPr>
            <a:r>
              <a:rPr lang="en-US" altLang="pt-PT" sz="2000" b="1" dirty="0">
                <a:solidFill>
                  <a:srgbClr val="003366"/>
                </a:solidFill>
                <a:effectLst>
                  <a:outerShdw blurRad="38100" dist="38100" dir="2700000" algn="tl">
                    <a:srgbClr val="000000">
                      <a:alpha val="43137"/>
                    </a:srgbClr>
                  </a:outerShdw>
                </a:effectLst>
                <a:latin typeface="Arial" charset="0"/>
                <a:cs typeface="Arial" charset="0"/>
              </a:rPr>
              <a:t>Slovakia</a:t>
            </a:r>
            <a:r>
              <a:rPr lang="en-US" altLang="pt-PT" b="1" dirty="0" smtClean="0">
                <a:solidFill>
                  <a:srgbClr val="003366"/>
                </a:solidFill>
              </a:rPr>
              <a:t> </a:t>
            </a:r>
          </a:p>
          <a:p>
            <a:pPr algn="ctr" eaLnBrk="1" hangingPunct="1">
              <a:lnSpc>
                <a:spcPct val="120000"/>
              </a:lnSpc>
              <a:spcBef>
                <a:spcPts val="1200"/>
              </a:spcBef>
              <a:buSzPct val="145000"/>
            </a:pPr>
            <a:r>
              <a:rPr lang="en-US" altLang="pt-PT" sz="2000" b="1" dirty="0">
                <a:solidFill>
                  <a:srgbClr val="003366"/>
                </a:solidFill>
                <a:effectLst>
                  <a:outerShdw blurRad="38100" dist="38100" dir="2700000" algn="tl">
                    <a:srgbClr val="000000">
                      <a:alpha val="43137"/>
                    </a:srgbClr>
                  </a:outerShdw>
                </a:effectLst>
                <a:latin typeface="Arial" charset="0"/>
                <a:cs typeface="Arial" charset="0"/>
              </a:rPr>
              <a:t>Homogeneous </a:t>
            </a:r>
            <a:r>
              <a:rPr lang="en-US" altLang="pt-PT" sz="2000" b="1" dirty="0" smtClean="0">
                <a:solidFill>
                  <a:srgbClr val="003366"/>
                </a:solidFill>
                <a:effectLst>
                  <a:outerShdw blurRad="38100" dist="38100" dir="2700000" algn="tl">
                    <a:srgbClr val="000000">
                      <a:alpha val="43137"/>
                    </a:srgbClr>
                  </a:outerShdw>
                </a:effectLst>
                <a:latin typeface="Arial" charset="0"/>
                <a:cs typeface="Arial" charset="0"/>
              </a:rPr>
              <a:t>regions</a:t>
            </a:r>
            <a:r>
              <a:rPr lang="en-US" altLang="pt-PT" b="1" dirty="0">
                <a:solidFill>
                  <a:srgbClr val="003366"/>
                </a:solidFill>
              </a:rPr>
              <a:t>, on the left side, </a:t>
            </a:r>
            <a:r>
              <a:rPr lang="en-US" altLang="pt-PT" b="1" dirty="0" smtClean="0">
                <a:solidFill>
                  <a:srgbClr val="003366"/>
                </a:solidFill>
              </a:rPr>
              <a:t>and</a:t>
            </a:r>
            <a:endParaRPr lang="en-GB" altLang="pt-PT" b="1" dirty="0">
              <a:solidFill>
                <a:srgbClr val="003366"/>
              </a:solidFill>
              <a:effectLst>
                <a:outerShdw blurRad="38100" dist="38100" dir="2700000" algn="tl">
                  <a:srgbClr val="C0C0C0"/>
                </a:outerShdw>
              </a:effectLst>
            </a:endParaRPr>
          </a:p>
        </p:txBody>
      </p:sp>
      <p:sp>
        <p:nvSpPr>
          <p:cNvPr id="22536" name="Rectangle 8"/>
          <p:cNvSpPr>
            <a:spLocks noChangeArrowheads="1"/>
          </p:cNvSpPr>
          <p:nvPr/>
        </p:nvSpPr>
        <p:spPr bwMode="auto">
          <a:xfrm>
            <a:off x="6588125" y="476250"/>
            <a:ext cx="2559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chemeClr val="bg1"/>
                </a:solidFill>
              </a:rPr>
              <a:t>3. Drought temporal patterns</a:t>
            </a:r>
            <a:endParaRPr lang="pt-PT" altLang="pt-PT" sz="1200">
              <a:solidFill>
                <a:schemeClr val="bg1"/>
              </a:solidFill>
              <a:latin typeface="Georgia" pitchFamily="18" charset="0"/>
            </a:endParaRPr>
          </a:p>
        </p:txBody>
      </p:sp>
      <p:grpSp>
        <p:nvGrpSpPr>
          <p:cNvPr id="22546" name="Group 18"/>
          <p:cNvGrpSpPr>
            <a:grpSpLocks/>
          </p:cNvGrpSpPr>
          <p:nvPr/>
        </p:nvGrpSpPr>
        <p:grpSpPr bwMode="auto">
          <a:xfrm>
            <a:off x="0" y="908050"/>
            <a:ext cx="5999163" cy="5976938"/>
            <a:chOff x="0" y="572"/>
            <a:chExt cx="3779" cy="3765"/>
          </a:xfrm>
        </p:grpSpPr>
        <p:sp>
          <p:nvSpPr>
            <p:cNvPr id="22530" name="Rectangle 4"/>
            <p:cNvSpPr>
              <a:spLocks noChangeArrowheads="1"/>
            </p:cNvSpPr>
            <p:nvPr/>
          </p:nvSpPr>
          <p:spPr bwMode="auto">
            <a:xfrm>
              <a:off x="0" y="3929"/>
              <a:ext cx="3198" cy="4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019675" algn="l"/>
                </a:tabLst>
                <a:defRPr>
                  <a:solidFill>
                    <a:schemeClr val="tx1"/>
                  </a:solidFill>
                  <a:latin typeface="Arial" pitchFamily="34" charset="0"/>
                  <a:cs typeface="Arial" pitchFamily="34" charset="0"/>
                </a:defRPr>
              </a:lvl1pPr>
              <a:lvl2pPr marL="742950" indent="-285750" eaLnBrk="0" hangingPunct="0">
                <a:tabLst>
                  <a:tab pos="5019675" algn="l"/>
                </a:tabLst>
                <a:defRPr>
                  <a:solidFill>
                    <a:schemeClr val="tx1"/>
                  </a:solidFill>
                  <a:latin typeface="Arial" pitchFamily="34" charset="0"/>
                  <a:cs typeface="Arial" pitchFamily="34" charset="0"/>
                </a:defRPr>
              </a:lvl2pPr>
              <a:lvl3pPr marL="1143000" indent="-228600" eaLnBrk="0" hangingPunct="0">
                <a:tabLst>
                  <a:tab pos="5019675" algn="l"/>
                </a:tabLst>
                <a:defRPr>
                  <a:solidFill>
                    <a:schemeClr val="tx1"/>
                  </a:solidFill>
                  <a:latin typeface="Arial" pitchFamily="34" charset="0"/>
                  <a:cs typeface="Arial" pitchFamily="34" charset="0"/>
                </a:defRPr>
              </a:lvl3pPr>
              <a:lvl4pPr marL="1600200" indent="-228600" eaLnBrk="0" hangingPunct="0">
                <a:tabLst>
                  <a:tab pos="5019675" algn="l"/>
                </a:tabLst>
                <a:defRPr>
                  <a:solidFill>
                    <a:schemeClr val="tx1"/>
                  </a:solidFill>
                  <a:latin typeface="Arial" pitchFamily="34" charset="0"/>
                  <a:cs typeface="Arial" pitchFamily="34" charset="0"/>
                </a:defRPr>
              </a:lvl4pPr>
              <a:lvl5pPr marL="2057400" indent="-228600" eaLnBrk="0" hangingPunct="0">
                <a:tabLst>
                  <a:tab pos="5019675"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9pPr>
            </a:lstStyle>
            <a:p>
              <a:pPr algn="ctr" eaLnBrk="1" hangingPunct="1">
                <a:lnSpc>
                  <a:spcPct val="130000"/>
                </a:lnSpc>
                <a:buClr>
                  <a:schemeClr val="accent1"/>
                </a:buClr>
                <a:buSzPct val="120000"/>
              </a:pPr>
              <a:endParaRPr lang="en-US" altLang="pt-PT" b="1">
                <a:solidFill>
                  <a:schemeClr val="bg1"/>
                </a:solidFill>
              </a:endParaRPr>
            </a:p>
          </p:txBody>
        </p:sp>
        <p:pic>
          <p:nvPicPr>
            <p:cNvPr id="22532"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t="5576" b="14217"/>
            <a:stretch>
              <a:fillRect/>
            </a:stretch>
          </p:blipFill>
          <p:spPr bwMode="auto">
            <a:xfrm>
              <a:off x="45" y="572"/>
              <a:ext cx="3675" cy="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l="4337" t="89500" r="65685" b="6863"/>
            <a:stretch>
              <a:fillRect/>
            </a:stretch>
          </p:blipFill>
          <p:spPr bwMode="auto">
            <a:xfrm>
              <a:off x="136" y="4153"/>
              <a:ext cx="110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l="47832" t="90414" r="9476" b="5125"/>
            <a:stretch>
              <a:fillRect/>
            </a:stretch>
          </p:blipFill>
          <p:spPr bwMode="auto">
            <a:xfrm>
              <a:off x="1338" y="4145"/>
              <a:ext cx="138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Rectangle 14"/>
            <p:cNvSpPr>
              <a:spLocks noChangeArrowheads="1"/>
            </p:cNvSpPr>
            <p:nvPr/>
          </p:nvSpPr>
          <p:spPr bwMode="auto">
            <a:xfrm rot="16200000">
              <a:off x="3625" y="827"/>
              <a:ext cx="17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pt-PT" sz="1400" b="1">
                  <a:solidFill>
                    <a:srgbClr val="4D4D4D"/>
                  </a:solidFill>
                  <a:latin typeface="Symbol" pitchFamily="18" charset="2"/>
                </a:rPr>
                <a:t>l</a:t>
              </a:r>
              <a:r>
                <a:rPr lang="en-US" altLang="pt-PT" sz="1400" b="1">
                  <a:solidFill>
                    <a:srgbClr val="4D4D4D"/>
                  </a:solidFill>
                </a:rPr>
                <a:t>(t)</a:t>
              </a:r>
              <a:endParaRPr lang="en-GB" altLang="pt-PT" sz="1400" b="1">
                <a:solidFill>
                  <a:srgbClr val="4D4D4D"/>
                </a:solidFill>
              </a:endParaRPr>
            </a:p>
          </p:txBody>
        </p:sp>
        <p:sp>
          <p:nvSpPr>
            <p:cNvPr id="22543" name="Rectangle 15"/>
            <p:cNvSpPr>
              <a:spLocks noChangeArrowheads="1"/>
            </p:cNvSpPr>
            <p:nvPr/>
          </p:nvSpPr>
          <p:spPr bwMode="auto">
            <a:xfrm rot="16200000">
              <a:off x="3625" y="1757"/>
              <a:ext cx="17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pt-PT" sz="1400" b="1">
                  <a:solidFill>
                    <a:srgbClr val="4D4D4D"/>
                  </a:solidFill>
                  <a:latin typeface="Symbol" pitchFamily="18" charset="2"/>
                </a:rPr>
                <a:t>l</a:t>
              </a:r>
              <a:r>
                <a:rPr lang="en-US" altLang="pt-PT" sz="1400" b="1">
                  <a:solidFill>
                    <a:srgbClr val="4D4D4D"/>
                  </a:solidFill>
                </a:rPr>
                <a:t>(t)</a:t>
              </a:r>
              <a:endParaRPr lang="en-GB" altLang="pt-PT" sz="1400" b="1">
                <a:solidFill>
                  <a:srgbClr val="4D4D4D"/>
                </a:solidFill>
              </a:endParaRPr>
            </a:p>
          </p:txBody>
        </p:sp>
        <p:sp>
          <p:nvSpPr>
            <p:cNvPr id="22544" name="Rectangle 16"/>
            <p:cNvSpPr>
              <a:spLocks noChangeArrowheads="1"/>
            </p:cNvSpPr>
            <p:nvPr/>
          </p:nvSpPr>
          <p:spPr bwMode="auto">
            <a:xfrm rot="16200000">
              <a:off x="3580" y="2636"/>
              <a:ext cx="17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pt-PT" sz="1400" b="1">
                  <a:solidFill>
                    <a:srgbClr val="4D4D4D"/>
                  </a:solidFill>
                  <a:latin typeface="Symbol" pitchFamily="18" charset="2"/>
                </a:rPr>
                <a:t>l</a:t>
              </a:r>
              <a:r>
                <a:rPr lang="en-US" altLang="pt-PT" sz="1400" b="1">
                  <a:solidFill>
                    <a:srgbClr val="4D4D4D"/>
                  </a:solidFill>
                </a:rPr>
                <a:t>(t)</a:t>
              </a:r>
              <a:endParaRPr lang="en-GB" altLang="pt-PT" sz="1400" b="1">
                <a:solidFill>
                  <a:srgbClr val="4D4D4D"/>
                </a:solidFill>
              </a:endParaRPr>
            </a:p>
          </p:txBody>
        </p:sp>
        <p:sp>
          <p:nvSpPr>
            <p:cNvPr id="22545" name="Rectangle 17"/>
            <p:cNvSpPr>
              <a:spLocks noChangeArrowheads="1"/>
            </p:cNvSpPr>
            <p:nvPr/>
          </p:nvSpPr>
          <p:spPr bwMode="auto">
            <a:xfrm rot="16200000">
              <a:off x="3603" y="3498"/>
              <a:ext cx="17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pt-PT" sz="1400" b="1">
                  <a:solidFill>
                    <a:srgbClr val="4D4D4D"/>
                  </a:solidFill>
                  <a:latin typeface="Symbol" pitchFamily="18" charset="2"/>
                </a:rPr>
                <a:t>l</a:t>
              </a:r>
              <a:r>
                <a:rPr lang="en-US" altLang="pt-PT" sz="1400" b="1">
                  <a:solidFill>
                    <a:srgbClr val="4D4D4D"/>
                  </a:solidFill>
                </a:rPr>
                <a:t>(t)</a:t>
              </a:r>
              <a:endParaRPr lang="en-GB" altLang="pt-PT" sz="1400" b="1">
                <a:solidFill>
                  <a:srgbClr val="4D4D4D"/>
                </a:solidFill>
              </a:endParaRPr>
            </a:p>
          </p:txBody>
        </p:sp>
      </p:grpSp>
      <p:sp>
        <p:nvSpPr>
          <p:cNvPr id="16"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18</a:t>
            </a:fld>
            <a:endParaRPr lang="pt-PT" altLang="pt-PT" sz="900" b="1">
              <a:solidFill>
                <a:schemeClr val="tx2"/>
              </a:solidFill>
            </a:endParaRPr>
          </a:p>
        </p:txBody>
      </p:sp>
    </p:spTree>
    <p:extLst>
      <p:ext uri="{BB962C8B-B14F-4D97-AF65-F5344CB8AC3E}">
        <p14:creationId xmlns:p14="http://schemas.microsoft.com/office/powerpoint/2010/main" val="321453372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49950"/>
            <a:ext cx="6588125" cy="93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2"/>
          <p:cNvSpPr txBox="1">
            <a:spLocks noChangeArrowheads="1"/>
          </p:cNvSpPr>
          <p:nvPr/>
        </p:nvSpPr>
        <p:spPr bwMode="auto">
          <a:xfrm>
            <a:off x="5998370" y="628990"/>
            <a:ext cx="2934493" cy="5687711"/>
          </a:xfrm>
          <a:prstGeom prst="rect">
            <a:avLst/>
          </a:prstGeom>
          <a:noFill/>
          <a:ln w="9525" algn="ctr">
            <a:no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120000"/>
              </a:lnSpc>
              <a:spcBef>
                <a:spcPts val="1200"/>
              </a:spcBef>
              <a:buSzPct val="145000"/>
            </a:pPr>
            <a:r>
              <a:rPr lang="en-US" altLang="pt-PT" sz="2000" b="1" dirty="0">
                <a:solidFill>
                  <a:srgbClr val="003366"/>
                </a:solidFill>
                <a:effectLst>
                  <a:outerShdw blurRad="38100" dist="38100" dir="2700000" algn="tl">
                    <a:srgbClr val="000000">
                      <a:alpha val="43137"/>
                    </a:srgbClr>
                  </a:outerShdw>
                </a:effectLst>
                <a:latin typeface="Arial" charset="0"/>
                <a:cs typeface="Arial" charset="0"/>
              </a:rPr>
              <a:t>Slovakia</a:t>
            </a:r>
            <a:r>
              <a:rPr lang="en-US" altLang="pt-PT" b="1" dirty="0" smtClean="0">
                <a:solidFill>
                  <a:srgbClr val="003366"/>
                </a:solidFill>
              </a:rPr>
              <a:t> </a:t>
            </a:r>
          </a:p>
          <a:p>
            <a:pPr algn="ctr" eaLnBrk="1" hangingPunct="1">
              <a:lnSpc>
                <a:spcPct val="120000"/>
              </a:lnSpc>
              <a:spcBef>
                <a:spcPts val="1200"/>
              </a:spcBef>
              <a:buSzPct val="145000"/>
            </a:pPr>
            <a:r>
              <a:rPr lang="en-US" altLang="pt-PT" sz="2000" b="1" dirty="0">
                <a:solidFill>
                  <a:srgbClr val="003366"/>
                </a:solidFill>
                <a:effectLst>
                  <a:outerShdw blurRad="38100" dist="38100" dir="2700000" algn="tl">
                    <a:srgbClr val="000000">
                      <a:alpha val="43137"/>
                    </a:srgbClr>
                  </a:outerShdw>
                </a:effectLst>
                <a:latin typeface="Arial" charset="0"/>
                <a:cs typeface="Arial" charset="0"/>
              </a:rPr>
              <a:t>Homogeneous </a:t>
            </a:r>
            <a:r>
              <a:rPr lang="en-US" altLang="pt-PT" sz="2000" b="1" dirty="0" smtClean="0">
                <a:solidFill>
                  <a:srgbClr val="003366"/>
                </a:solidFill>
                <a:effectLst>
                  <a:outerShdw blurRad="38100" dist="38100" dir="2700000" algn="tl">
                    <a:srgbClr val="000000">
                      <a:alpha val="43137"/>
                    </a:srgbClr>
                  </a:outerShdw>
                </a:effectLst>
                <a:latin typeface="Arial" charset="0"/>
                <a:cs typeface="Arial" charset="0"/>
              </a:rPr>
              <a:t>regions</a:t>
            </a:r>
            <a:r>
              <a:rPr lang="en-US" altLang="pt-PT" b="1" dirty="0">
                <a:solidFill>
                  <a:srgbClr val="003366"/>
                </a:solidFill>
              </a:rPr>
              <a:t>, on the left side, and</a:t>
            </a:r>
            <a:r>
              <a:rPr lang="en-US" altLang="pt-PT" b="1" dirty="0" smtClean="0">
                <a:solidFill>
                  <a:srgbClr val="003366"/>
                </a:solidFill>
              </a:rPr>
              <a:t> </a:t>
            </a:r>
            <a:r>
              <a:rPr lang="en-US" altLang="pt-PT" sz="2000" b="1" dirty="0">
                <a:solidFill>
                  <a:srgbClr val="003366"/>
                </a:solidFill>
                <a:effectLst>
                  <a:outerShdw blurRad="38100" dist="38100" dir="2700000" algn="tl">
                    <a:srgbClr val="000000">
                      <a:alpha val="43137"/>
                    </a:srgbClr>
                  </a:outerShdw>
                </a:effectLst>
                <a:latin typeface="Arial" charset="0"/>
                <a:cs typeface="Arial" charset="0"/>
              </a:rPr>
              <a:t>frequency</a:t>
            </a:r>
            <a:r>
              <a:rPr lang="en-US" altLang="pt-PT" b="1" dirty="0" smtClean="0">
                <a:solidFill>
                  <a:srgbClr val="003366"/>
                </a:solidFill>
              </a:rPr>
              <a:t> of the periods under droughts conditions, on the right side            new non-parametric approach for smoothing point data process </a:t>
            </a:r>
          </a:p>
          <a:p>
            <a:pPr algn="ctr" eaLnBrk="1" hangingPunct="1">
              <a:lnSpc>
                <a:spcPct val="120000"/>
              </a:lnSpc>
              <a:spcBef>
                <a:spcPts val="1200"/>
              </a:spcBef>
              <a:buSzPct val="145000"/>
            </a:pPr>
            <a:r>
              <a:rPr lang="en-US" altLang="pt-PT" b="1" dirty="0" smtClean="0">
                <a:solidFill>
                  <a:srgbClr val="003366"/>
                </a:solidFill>
                <a:effectLst>
                  <a:outerShdw blurRad="38100" dist="38100" dir="2700000" algn="tl">
                    <a:srgbClr val="C0C0C0"/>
                  </a:outerShdw>
                </a:effectLst>
              </a:rPr>
              <a:t>Kernel </a:t>
            </a:r>
            <a:r>
              <a:rPr lang="en-US" altLang="pt-PT" b="1" dirty="0">
                <a:solidFill>
                  <a:srgbClr val="003366"/>
                </a:solidFill>
                <a:effectLst>
                  <a:outerShdw blurRad="38100" dist="38100" dir="2700000" algn="tl">
                    <a:srgbClr val="C0C0C0"/>
                  </a:outerShdw>
                </a:effectLst>
              </a:rPr>
              <a:t>occurrence rate estimation method (KORE) coupled with bootstrap confidence </a:t>
            </a:r>
            <a:r>
              <a:rPr lang="en-US" altLang="pt-PT" b="1">
                <a:solidFill>
                  <a:srgbClr val="003366"/>
                </a:solidFill>
                <a:effectLst>
                  <a:outerShdw blurRad="38100" dist="38100" dir="2700000" algn="tl">
                    <a:srgbClr val="C0C0C0"/>
                  </a:outerShdw>
                </a:effectLst>
              </a:rPr>
              <a:t>bands</a:t>
            </a:r>
            <a:r>
              <a:rPr lang="en-US" altLang="pt-PT" b="1" smtClean="0">
                <a:solidFill>
                  <a:srgbClr val="003366"/>
                </a:solidFill>
                <a:effectLst>
                  <a:outerShdw blurRad="38100" dist="38100" dir="2700000" algn="tl">
                    <a:srgbClr val="C0C0C0"/>
                  </a:outerShdw>
                </a:effectLst>
              </a:rPr>
              <a:t>.</a:t>
            </a:r>
            <a:endParaRPr lang="en-GB" altLang="pt-PT" b="1" dirty="0">
              <a:solidFill>
                <a:srgbClr val="003366"/>
              </a:solidFill>
              <a:effectLst>
                <a:outerShdw blurRad="38100" dist="38100" dir="2700000" algn="tl">
                  <a:srgbClr val="C0C0C0"/>
                </a:outerShdw>
              </a:effectLst>
            </a:endParaRPr>
          </a:p>
        </p:txBody>
      </p:sp>
      <p:sp>
        <p:nvSpPr>
          <p:cNvPr id="22536" name="Rectangle 8"/>
          <p:cNvSpPr>
            <a:spLocks noChangeArrowheads="1"/>
          </p:cNvSpPr>
          <p:nvPr/>
        </p:nvSpPr>
        <p:spPr bwMode="auto">
          <a:xfrm>
            <a:off x="6588125" y="476250"/>
            <a:ext cx="2559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chemeClr val="bg1"/>
                </a:solidFill>
              </a:rPr>
              <a:t>3. Drought temporal patterns</a:t>
            </a:r>
            <a:endParaRPr lang="pt-PT" altLang="pt-PT" sz="1200">
              <a:solidFill>
                <a:schemeClr val="bg1"/>
              </a:solidFill>
              <a:latin typeface="Georgia" pitchFamily="18" charset="0"/>
            </a:endParaRPr>
          </a:p>
        </p:txBody>
      </p:sp>
      <p:grpSp>
        <p:nvGrpSpPr>
          <p:cNvPr id="22546" name="Group 18"/>
          <p:cNvGrpSpPr>
            <a:grpSpLocks/>
          </p:cNvGrpSpPr>
          <p:nvPr/>
        </p:nvGrpSpPr>
        <p:grpSpPr bwMode="auto">
          <a:xfrm>
            <a:off x="0" y="908050"/>
            <a:ext cx="5999163" cy="5976938"/>
            <a:chOff x="0" y="572"/>
            <a:chExt cx="3779" cy="3765"/>
          </a:xfrm>
        </p:grpSpPr>
        <p:sp>
          <p:nvSpPr>
            <p:cNvPr id="22530" name="Rectangle 4"/>
            <p:cNvSpPr>
              <a:spLocks noChangeArrowheads="1"/>
            </p:cNvSpPr>
            <p:nvPr/>
          </p:nvSpPr>
          <p:spPr bwMode="auto">
            <a:xfrm>
              <a:off x="0" y="3929"/>
              <a:ext cx="3198" cy="4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019675" algn="l"/>
                </a:tabLst>
                <a:defRPr>
                  <a:solidFill>
                    <a:schemeClr val="tx1"/>
                  </a:solidFill>
                  <a:latin typeface="Arial" pitchFamily="34" charset="0"/>
                  <a:cs typeface="Arial" pitchFamily="34" charset="0"/>
                </a:defRPr>
              </a:lvl1pPr>
              <a:lvl2pPr marL="742950" indent="-285750" eaLnBrk="0" hangingPunct="0">
                <a:tabLst>
                  <a:tab pos="5019675" algn="l"/>
                </a:tabLst>
                <a:defRPr>
                  <a:solidFill>
                    <a:schemeClr val="tx1"/>
                  </a:solidFill>
                  <a:latin typeface="Arial" pitchFamily="34" charset="0"/>
                  <a:cs typeface="Arial" pitchFamily="34" charset="0"/>
                </a:defRPr>
              </a:lvl2pPr>
              <a:lvl3pPr marL="1143000" indent="-228600" eaLnBrk="0" hangingPunct="0">
                <a:tabLst>
                  <a:tab pos="5019675" algn="l"/>
                </a:tabLst>
                <a:defRPr>
                  <a:solidFill>
                    <a:schemeClr val="tx1"/>
                  </a:solidFill>
                  <a:latin typeface="Arial" pitchFamily="34" charset="0"/>
                  <a:cs typeface="Arial" pitchFamily="34" charset="0"/>
                </a:defRPr>
              </a:lvl3pPr>
              <a:lvl4pPr marL="1600200" indent="-228600" eaLnBrk="0" hangingPunct="0">
                <a:tabLst>
                  <a:tab pos="5019675" algn="l"/>
                </a:tabLst>
                <a:defRPr>
                  <a:solidFill>
                    <a:schemeClr val="tx1"/>
                  </a:solidFill>
                  <a:latin typeface="Arial" pitchFamily="34" charset="0"/>
                  <a:cs typeface="Arial" pitchFamily="34" charset="0"/>
                </a:defRPr>
              </a:lvl4pPr>
              <a:lvl5pPr marL="2057400" indent="-228600" eaLnBrk="0" hangingPunct="0">
                <a:tabLst>
                  <a:tab pos="5019675"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9pPr>
            </a:lstStyle>
            <a:p>
              <a:pPr algn="ctr" eaLnBrk="1" hangingPunct="1">
                <a:lnSpc>
                  <a:spcPct val="130000"/>
                </a:lnSpc>
                <a:buClr>
                  <a:schemeClr val="accent1"/>
                </a:buClr>
                <a:buSzPct val="120000"/>
              </a:pPr>
              <a:endParaRPr lang="en-US" altLang="pt-PT" b="1">
                <a:solidFill>
                  <a:schemeClr val="bg1"/>
                </a:solidFill>
              </a:endParaRPr>
            </a:p>
          </p:txBody>
        </p:sp>
        <p:pic>
          <p:nvPicPr>
            <p:cNvPr id="22532"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t="5576" b="14217"/>
            <a:stretch>
              <a:fillRect/>
            </a:stretch>
          </p:blipFill>
          <p:spPr bwMode="auto">
            <a:xfrm>
              <a:off x="45" y="572"/>
              <a:ext cx="3675" cy="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l="4337" t="89500" r="65685" b="6863"/>
            <a:stretch>
              <a:fillRect/>
            </a:stretch>
          </p:blipFill>
          <p:spPr bwMode="auto">
            <a:xfrm>
              <a:off x="136" y="4153"/>
              <a:ext cx="110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l="47832" t="90414" r="9476" b="5125"/>
            <a:stretch>
              <a:fillRect/>
            </a:stretch>
          </p:blipFill>
          <p:spPr bwMode="auto">
            <a:xfrm>
              <a:off x="1338" y="4145"/>
              <a:ext cx="138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Rectangle 14"/>
            <p:cNvSpPr>
              <a:spLocks noChangeArrowheads="1"/>
            </p:cNvSpPr>
            <p:nvPr/>
          </p:nvSpPr>
          <p:spPr bwMode="auto">
            <a:xfrm rot="16200000">
              <a:off x="3625" y="827"/>
              <a:ext cx="17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pt-PT" sz="1400" b="1">
                  <a:solidFill>
                    <a:srgbClr val="4D4D4D"/>
                  </a:solidFill>
                  <a:latin typeface="Symbol" pitchFamily="18" charset="2"/>
                </a:rPr>
                <a:t>l</a:t>
              </a:r>
              <a:r>
                <a:rPr lang="en-US" altLang="pt-PT" sz="1400" b="1">
                  <a:solidFill>
                    <a:srgbClr val="4D4D4D"/>
                  </a:solidFill>
                </a:rPr>
                <a:t>(t)</a:t>
              </a:r>
              <a:endParaRPr lang="en-GB" altLang="pt-PT" sz="1400" b="1">
                <a:solidFill>
                  <a:srgbClr val="4D4D4D"/>
                </a:solidFill>
              </a:endParaRPr>
            </a:p>
          </p:txBody>
        </p:sp>
        <p:sp>
          <p:nvSpPr>
            <p:cNvPr id="22543" name="Rectangle 15"/>
            <p:cNvSpPr>
              <a:spLocks noChangeArrowheads="1"/>
            </p:cNvSpPr>
            <p:nvPr/>
          </p:nvSpPr>
          <p:spPr bwMode="auto">
            <a:xfrm rot="16200000">
              <a:off x="3625" y="1757"/>
              <a:ext cx="17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pt-PT" sz="1400" b="1">
                  <a:solidFill>
                    <a:srgbClr val="4D4D4D"/>
                  </a:solidFill>
                  <a:latin typeface="Symbol" pitchFamily="18" charset="2"/>
                </a:rPr>
                <a:t>l</a:t>
              </a:r>
              <a:r>
                <a:rPr lang="en-US" altLang="pt-PT" sz="1400" b="1">
                  <a:solidFill>
                    <a:srgbClr val="4D4D4D"/>
                  </a:solidFill>
                </a:rPr>
                <a:t>(t)</a:t>
              </a:r>
              <a:endParaRPr lang="en-GB" altLang="pt-PT" sz="1400" b="1">
                <a:solidFill>
                  <a:srgbClr val="4D4D4D"/>
                </a:solidFill>
              </a:endParaRPr>
            </a:p>
          </p:txBody>
        </p:sp>
        <p:sp>
          <p:nvSpPr>
            <p:cNvPr id="22544" name="Rectangle 16"/>
            <p:cNvSpPr>
              <a:spLocks noChangeArrowheads="1"/>
            </p:cNvSpPr>
            <p:nvPr/>
          </p:nvSpPr>
          <p:spPr bwMode="auto">
            <a:xfrm rot="16200000">
              <a:off x="3580" y="2636"/>
              <a:ext cx="17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pt-PT" sz="1400" b="1">
                  <a:solidFill>
                    <a:srgbClr val="4D4D4D"/>
                  </a:solidFill>
                  <a:latin typeface="Symbol" pitchFamily="18" charset="2"/>
                </a:rPr>
                <a:t>l</a:t>
              </a:r>
              <a:r>
                <a:rPr lang="en-US" altLang="pt-PT" sz="1400" b="1">
                  <a:solidFill>
                    <a:srgbClr val="4D4D4D"/>
                  </a:solidFill>
                </a:rPr>
                <a:t>(t)</a:t>
              </a:r>
              <a:endParaRPr lang="en-GB" altLang="pt-PT" sz="1400" b="1">
                <a:solidFill>
                  <a:srgbClr val="4D4D4D"/>
                </a:solidFill>
              </a:endParaRPr>
            </a:p>
          </p:txBody>
        </p:sp>
        <p:sp>
          <p:nvSpPr>
            <p:cNvPr id="22545" name="Rectangle 17"/>
            <p:cNvSpPr>
              <a:spLocks noChangeArrowheads="1"/>
            </p:cNvSpPr>
            <p:nvPr/>
          </p:nvSpPr>
          <p:spPr bwMode="auto">
            <a:xfrm rot="16200000">
              <a:off x="3603" y="3498"/>
              <a:ext cx="17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pt-PT" sz="1400" b="1">
                  <a:solidFill>
                    <a:srgbClr val="4D4D4D"/>
                  </a:solidFill>
                  <a:latin typeface="Symbol" pitchFamily="18" charset="2"/>
                </a:rPr>
                <a:t>l</a:t>
              </a:r>
              <a:r>
                <a:rPr lang="en-US" altLang="pt-PT" sz="1400" b="1">
                  <a:solidFill>
                    <a:srgbClr val="4D4D4D"/>
                  </a:solidFill>
                </a:rPr>
                <a:t>(t)</a:t>
              </a:r>
              <a:endParaRPr lang="en-GB" altLang="pt-PT" sz="1400" b="1">
                <a:solidFill>
                  <a:srgbClr val="4D4D4D"/>
                </a:solidFill>
              </a:endParaRPr>
            </a:p>
          </p:txBody>
        </p:sp>
      </p:grpSp>
      <p:sp>
        <p:nvSpPr>
          <p:cNvPr id="16"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19</a:t>
            </a:fld>
            <a:endParaRPr lang="pt-PT" altLang="pt-PT" sz="900" b="1">
              <a:solidFill>
                <a:schemeClr val="tx2"/>
              </a:solidFill>
            </a:endParaRPr>
          </a:p>
        </p:txBody>
      </p:sp>
      <p:sp>
        <p:nvSpPr>
          <p:cNvPr id="3" name="Right Arrow 2"/>
          <p:cNvSpPr/>
          <p:nvPr/>
        </p:nvSpPr>
        <p:spPr>
          <a:xfrm>
            <a:off x="6952344" y="3018406"/>
            <a:ext cx="455216" cy="2436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27343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35" y="82295"/>
            <a:ext cx="8720329" cy="6693409"/>
          </a:xfrm>
          <a:prstGeom prst="rect">
            <a:avLst/>
          </a:prstGeom>
        </p:spPr>
      </p:pic>
      <p:sp>
        <p:nvSpPr>
          <p:cNvPr id="1026" name="Text Box 2"/>
          <p:cNvSpPr txBox="1">
            <a:spLocks noChangeArrowheads="1"/>
          </p:cNvSpPr>
          <p:nvPr/>
        </p:nvSpPr>
        <p:spPr bwMode="auto">
          <a:xfrm>
            <a:off x="1447800" y="4701522"/>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bs-Latn-BA" sz="1100" dirty="0" smtClean="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endParaRPr lang="en-US" sz="1100" dirty="0" smtClean="0"/>
          </a:p>
        </p:txBody>
      </p:sp>
      <p:sp>
        <p:nvSpPr>
          <p:cNvPr id="7" name="Subtitle 2"/>
          <p:cNvSpPr>
            <a:spLocks noGrp="1"/>
          </p:cNvSpPr>
          <p:nvPr>
            <p:ph type="subTitle" idx="4294967295"/>
          </p:nvPr>
        </p:nvSpPr>
        <p:spPr>
          <a:xfrm>
            <a:off x="211836" y="1600200"/>
            <a:ext cx="8551164" cy="1143000"/>
          </a:xfrm>
          <a:prstGeom prst="rect">
            <a:avLst/>
          </a:prstGeom>
        </p:spPr>
        <p:txBody>
          <a:bodyPr/>
          <a:lstStyle/>
          <a:p>
            <a:pPr marL="0" indent="0" algn="ctr">
              <a:buNone/>
            </a:pPr>
            <a:r>
              <a:rPr lang="en-US" sz="3600" b="1" u="sng"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Third </a:t>
            </a:r>
            <a:r>
              <a:rPr lang="en-US" sz="3600" b="1" u="sng"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Session – Topics for the training </a:t>
            </a:r>
            <a:r>
              <a:rPr lang="en-US" sz="3600" b="1" u="sng"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material</a:t>
            </a:r>
          </a:p>
          <a:p>
            <a:pPr marL="0" indent="0" algn="ctr">
              <a:buNone/>
            </a:pPr>
            <a:r>
              <a:rPr lang="en-U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Challenge </a:t>
            </a:r>
            <a:r>
              <a:rPr lang="en-US"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from water scarcity and droughts </a:t>
            </a:r>
            <a:endParaRPr lang="bs-Latn-BA"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8" name="Title 1"/>
          <p:cNvSpPr txBox="1">
            <a:spLocks/>
          </p:cNvSpPr>
          <p:nvPr/>
        </p:nvSpPr>
        <p:spPr>
          <a:xfrm>
            <a:off x="551329" y="2780928"/>
            <a:ext cx="7772400" cy="1092607"/>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2400" dirty="0" smtClean="0">
                <a:solidFill>
                  <a:schemeClr val="accent1">
                    <a:lumMod val="75000"/>
                  </a:schemeClr>
                </a:solidFill>
                <a:latin typeface="Calibri Light" pitchFamily="34" charset="0"/>
                <a:cs typeface="Calibri Light" pitchFamily="34" charset="0"/>
              </a:rPr>
              <a:t>Maria Manuela Portela</a:t>
            </a:r>
            <a:endParaRPr lang="sr-Latn-BA" sz="2400" dirty="0" smtClean="0">
              <a:solidFill>
                <a:schemeClr val="accent1">
                  <a:lumMod val="75000"/>
                </a:schemeClr>
              </a:solidFill>
              <a:latin typeface="Calibri Light" pitchFamily="34" charset="0"/>
              <a:cs typeface="Calibri Light" pitchFamily="34" charset="0"/>
            </a:endParaRPr>
          </a:p>
          <a:p>
            <a:pPr>
              <a:spcBef>
                <a:spcPts val="600"/>
              </a:spcBef>
            </a:pPr>
            <a:r>
              <a:rPr lang="pt-PT" sz="1800" dirty="0" err="1" smtClean="0">
                <a:solidFill>
                  <a:schemeClr val="accent1">
                    <a:lumMod val="75000"/>
                  </a:schemeClr>
                </a:solidFill>
                <a:latin typeface="Calibri Light" pitchFamily="34" charset="0"/>
                <a:cs typeface="Calibri Light" pitchFamily="34" charset="0"/>
              </a:rPr>
              <a:t>University</a:t>
            </a:r>
            <a:r>
              <a:rPr lang="pt-PT" sz="1800" dirty="0" smtClean="0">
                <a:solidFill>
                  <a:schemeClr val="accent1">
                    <a:lumMod val="75000"/>
                  </a:schemeClr>
                </a:solidFill>
                <a:latin typeface="Calibri Light" pitchFamily="34" charset="0"/>
                <a:cs typeface="Calibri Light" pitchFamily="34" charset="0"/>
              </a:rPr>
              <a:t> </a:t>
            </a:r>
            <a:r>
              <a:rPr lang="pt-PT" sz="1800" dirty="0" err="1" smtClean="0">
                <a:solidFill>
                  <a:schemeClr val="accent1">
                    <a:lumMod val="75000"/>
                  </a:schemeClr>
                </a:solidFill>
                <a:latin typeface="Calibri Light" pitchFamily="34" charset="0"/>
                <a:cs typeface="Calibri Light" pitchFamily="34" charset="0"/>
              </a:rPr>
              <a:t>of</a:t>
            </a:r>
            <a:r>
              <a:rPr lang="pt-PT" sz="1800" dirty="0" smtClean="0">
                <a:solidFill>
                  <a:schemeClr val="accent1">
                    <a:lumMod val="75000"/>
                  </a:schemeClr>
                </a:solidFill>
                <a:latin typeface="Calibri Light" pitchFamily="34" charset="0"/>
                <a:cs typeface="Calibri Light" pitchFamily="34" charset="0"/>
              </a:rPr>
              <a:t> </a:t>
            </a:r>
            <a:r>
              <a:rPr lang="pt-PT" sz="1800" dirty="0" err="1" smtClean="0">
                <a:solidFill>
                  <a:schemeClr val="accent1">
                    <a:lumMod val="75000"/>
                  </a:schemeClr>
                </a:solidFill>
                <a:latin typeface="Calibri Light" pitchFamily="34" charset="0"/>
                <a:cs typeface="Calibri Light" pitchFamily="34" charset="0"/>
              </a:rPr>
              <a:t>Lisbon</a:t>
            </a:r>
            <a:r>
              <a:rPr lang="pt-PT" sz="1800" dirty="0" smtClean="0">
                <a:solidFill>
                  <a:schemeClr val="accent1">
                    <a:lumMod val="75000"/>
                  </a:schemeClr>
                </a:solidFill>
                <a:latin typeface="Calibri Light" pitchFamily="34" charset="0"/>
                <a:cs typeface="Calibri Light" pitchFamily="34" charset="0"/>
              </a:rPr>
              <a:t> / Instituto Superior Técnico (UL/IST), </a:t>
            </a:r>
            <a:r>
              <a:rPr lang="en-US" sz="1800" dirty="0" smtClean="0">
                <a:solidFill>
                  <a:schemeClr val="accent1">
                    <a:lumMod val="75000"/>
                  </a:schemeClr>
                </a:solidFill>
                <a:latin typeface="Calibri Light" pitchFamily="34" charset="0"/>
                <a:cs typeface="Calibri Light" pitchFamily="34" charset="0"/>
              </a:rPr>
              <a:t>Department of Civil Engineering, Architecture and </a:t>
            </a:r>
            <a:r>
              <a:rPr lang="en-US" sz="1800" dirty="0" err="1" smtClean="0">
                <a:solidFill>
                  <a:schemeClr val="accent1">
                    <a:lumMod val="75000"/>
                  </a:schemeClr>
                </a:solidFill>
                <a:latin typeface="Calibri Light" pitchFamily="34" charset="0"/>
                <a:cs typeface="Calibri Light" pitchFamily="34" charset="0"/>
              </a:rPr>
              <a:t>Georesources</a:t>
            </a:r>
            <a:endParaRPr lang="en-US" sz="1800" dirty="0">
              <a:solidFill>
                <a:schemeClr val="accent1">
                  <a:lumMod val="75000"/>
                </a:schemeClr>
              </a:solidFill>
              <a:latin typeface="Calibri Light" pitchFamily="34" charset="0"/>
              <a:cs typeface="Calibri Light" pitchFamily="34" charset="0"/>
            </a:endParaRPr>
          </a:p>
        </p:txBody>
      </p:sp>
      <p:sp>
        <p:nvSpPr>
          <p:cNvPr id="9" name="Title 1"/>
          <p:cNvSpPr txBox="1">
            <a:spLocks/>
          </p:cNvSpPr>
          <p:nvPr/>
        </p:nvSpPr>
        <p:spPr>
          <a:xfrm>
            <a:off x="551329" y="4024687"/>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itchFamily="34" charset="0"/>
                <a:cs typeface="Calibri Light" pitchFamily="34" charset="0"/>
              </a:rPr>
              <a:t>Workshop on innovative practices in the EU water sector: barriers and opportunities </a:t>
            </a:r>
            <a:r>
              <a:rPr lang="sr-Latn-BA" sz="1800" dirty="0" smtClean="0">
                <a:solidFill>
                  <a:schemeClr val="accent1">
                    <a:lumMod val="75000"/>
                  </a:schemeClr>
                </a:solidFill>
                <a:latin typeface="Calibri Light" pitchFamily="34" charset="0"/>
                <a:cs typeface="Calibri Light" pitchFamily="34" charset="0"/>
              </a:rPr>
              <a:t>/ </a:t>
            </a:r>
            <a:r>
              <a:rPr lang="en-US" sz="1800" dirty="0">
                <a:solidFill>
                  <a:schemeClr val="accent1">
                    <a:lumMod val="75000"/>
                  </a:schemeClr>
                </a:solidFill>
                <a:latin typeface="Calibri Light" pitchFamily="34" charset="0"/>
                <a:cs typeface="Calibri Light" pitchFamily="34" charset="0"/>
              </a:rPr>
              <a:t>8th to 10th May 2019 </a:t>
            </a:r>
            <a:endParaRPr lang="bs-Latn-BA" sz="1800" dirty="0">
              <a:solidFill>
                <a:schemeClr val="accent1">
                  <a:lumMod val="75000"/>
                </a:schemeClr>
              </a:solidFill>
              <a:latin typeface="Calibri Light" pitchFamily="34" charset="0"/>
              <a:cs typeface="Calibri Light" pitchFamily="34" charset="0"/>
            </a:endParaRPr>
          </a:p>
        </p:txBody>
      </p:sp>
      <p:sp>
        <p:nvSpPr>
          <p:cNvPr id="10" name="Subtitle 2"/>
          <p:cNvSpPr txBox="1">
            <a:spLocks/>
          </p:cNvSpPr>
          <p:nvPr/>
        </p:nvSpPr>
        <p:spPr>
          <a:xfrm>
            <a:off x="3103806" y="1600200"/>
            <a:ext cx="6025680" cy="571500"/>
          </a:xfrm>
          <a:prstGeom prst="rect">
            <a:avLst/>
          </a:prstGeom>
          <a:solidFill>
            <a:schemeClr val="accent1"/>
          </a:solidFill>
        </p:spPr>
        <p:txBody>
          <a:bodyPr lIns="0" tIns="0" rIns="0" bIns="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800" b="1" u="sng"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Topics for the training material</a:t>
            </a:r>
            <a:endParaRPr lang="bs-Latn-BA" sz="3800" b="1" u="sng"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spTree>
    <p:extLst>
      <p:ext uri="{BB962C8B-B14F-4D97-AF65-F5344CB8AC3E}">
        <p14:creationId xmlns:p14="http://schemas.microsoft.com/office/powerpoint/2010/main" val="1736673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2863" y="23813"/>
            <a:ext cx="6588125" cy="93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5949950"/>
            <a:ext cx="6588125" cy="93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Rectangle 3"/>
          <p:cNvSpPr>
            <a:spLocks noChangeArrowheads="1"/>
          </p:cNvSpPr>
          <p:nvPr/>
        </p:nvSpPr>
        <p:spPr bwMode="auto">
          <a:xfrm>
            <a:off x="0" y="6416675"/>
            <a:ext cx="1042988" cy="468313"/>
          </a:xfrm>
          <a:prstGeom prst="rect">
            <a:avLst/>
          </a:prstGeom>
          <a:solidFill>
            <a:schemeClr val="bg1">
              <a:alpha val="8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019675" algn="l"/>
              </a:tabLst>
              <a:defRPr>
                <a:solidFill>
                  <a:schemeClr val="tx1"/>
                </a:solidFill>
                <a:latin typeface="Arial" pitchFamily="34" charset="0"/>
                <a:cs typeface="Arial" pitchFamily="34" charset="0"/>
              </a:defRPr>
            </a:lvl1pPr>
            <a:lvl2pPr marL="742950" indent="-285750" eaLnBrk="0" hangingPunct="0">
              <a:tabLst>
                <a:tab pos="5019675" algn="l"/>
              </a:tabLst>
              <a:defRPr>
                <a:solidFill>
                  <a:schemeClr val="tx1"/>
                </a:solidFill>
                <a:latin typeface="Arial" pitchFamily="34" charset="0"/>
                <a:cs typeface="Arial" pitchFamily="34" charset="0"/>
              </a:defRPr>
            </a:lvl2pPr>
            <a:lvl3pPr marL="1143000" indent="-228600" eaLnBrk="0" hangingPunct="0">
              <a:tabLst>
                <a:tab pos="5019675" algn="l"/>
              </a:tabLst>
              <a:defRPr>
                <a:solidFill>
                  <a:schemeClr val="tx1"/>
                </a:solidFill>
                <a:latin typeface="Arial" pitchFamily="34" charset="0"/>
                <a:cs typeface="Arial" pitchFamily="34" charset="0"/>
              </a:defRPr>
            </a:lvl3pPr>
            <a:lvl4pPr marL="1600200" indent="-228600" eaLnBrk="0" hangingPunct="0">
              <a:tabLst>
                <a:tab pos="5019675" algn="l"/>
              </a:tabLst>
              <a:defRPr>
                <a:solidFill>
                  <a:schemeClr val="tx1"/>
                </a:solidFill>
                <a:latin typeface="Arial" pitchFamily="34" charset="0"/>
                <a:cs typeface="Arial" pitchFamily="34" charset="0"/>
              </a:defRPr>
            </a:lvl4pPr>
            <a:lvl5pPr marL="2057400" indent="-228600" eaLnBrk="0" hangingPunct="0">
              <a:tabLst>
                <a:tab pos="5019675"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9pPr>
          </a:lstStyle>
          <a:p>
            <a:pPr algn="ctr" eaLnBrk="1" hangingPunct="1">
              <a:lnSpc>
                <a:spcPct val="130000"/>
              </a:lnSpc>
              <a:buClr>
                <a:schemeClr val="accent1"/>
              </a:buClr>
              <a:buSzPct val="120000"/>
            </a:pPr>
            <a:endParaRPr lang="en-US" altLang="pt-PT" b="1">
              <a:solidFill>
                <a:schemeClr val="bg1"/>
              </a:solidFill>
            </a:endParaRPr>
          </a:p>
        </p:txBody>
      </p:sp>
      <p:sp>
        <p:nvSpPr>
          <p:cNvPr id="30724" name="Rectangle 8"/>
          <p:cNvSpPr>
            <a:spLocks noChangeArrowheads="1"/>
          </p:cNvSpPr>
          <p:nvPr/>
        </p:nvSpPr>
        <p:spPr bwMode="auto">
          <a:xfrm>
            <a:off x="6084888" y="476250"/>
            <a:ext cx="3062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chemeClr val="bg1"/>
                </a:solidFill>
              </a:rPr>
              <a:t>4.  Precipitation surfaces for drought recognition</a:t>
            </a:r>
            <a:endParaRPr lang="pt-PT" altLang="pt-PT" sz="1200">
              <a:solidFill>
                <a:schemeClr val="bg1"/>
              </a:solidFill>
              <a:latin typeface="Georgia" pitchFamily="18" charset="0"/>
            </a:endParaRPr>
          </a:p>
        </p:txBody>
      </p:sp>
      <p:pic>
        <p:nvPicPr>
          <p:cNvPr id="30725" name="Picture 1" descr="Sup_SPI3_12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33" t="3317" r="3296" b="15338"/>
          <a:stretch>
            <a:fillRect/>
          </a:stretch>
        </p:blipFill>
        <p:spPr bwMode="auto">
          <a:xfrm>
            <a:off x="34925" y="311150"/>
            <a:ext cx="5761038"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111750" y="3163865"/>
            <a:ext cx="3816350" cy="2813078"/>
          </a:xfrm>
          <a:prstGeom prst="rect">
            <a:avLst/>
          </a:prstGeom>
          <a:noFill/>
          <a:ln w="9525" algn="ctr">
            <a:noFill/>
            <a:miter lim="800000"/>
            <a:headEnd/>
            <a:tailEnd/>
          </a:ln>
          <a:effectLst/>
        </p:spPr>
        <p:txBody>
          <a:bodyPr>
            <a:spAutoFit/>
          </a:bodyPr>
          <a:lstStyle/>
          <a:p>
            <a:pPr algn="ctr">
              <a:lnSpc>
                <a:spcPct val="130000"/>
              </a:lnSpc>
              <a:spcBef>
                <a:spcPts val="1200"/>
              </a:spcBef>
              <a:buSzPct val="145000"/>
              <a:defRPr/>
            </a:pPr>
            <a:r>
              <a:rPr lang="en-US" sz="1600" b="1" dirty="0" smtClean="0">
                <a:solidFill>
                  <a:srgbClr val="003366"/>
                </a:solidFill>
                <a:effectLst>
                  <a:outerShdw blurRad="38100" dist="38100" dir="2700000" algn="tl">
                    <a:srgbClr val="000000">
                      <a:alpha val="43137"/>
                    </a:srgbClr>
                  </a:outerShdw>
                </a:effectLst>
                <a:latin typeface="Arial" charset="0"/>
                <a:cs typeface="Arial" charset="0"/>
              </a:rPr>
              <a:t>The team also developed a completely new concept aiming at the drought monitoring and early alert – </a:t>
            </a:r>
            <a:r>
              <a:rPr lang="en-US" sz="2000" b="1" dirty="0">
                <a:solidFill>
                  <a:srgbClr val="003366"/>
                </a:solidFill>
                <a:effectLst>
                  <a:outerShdw blurRad="38100" dist="38100" dir="2700000" algn="tl">
                    <a:srgbClr val="000000">
                      <a:alpha val="43137"/>
                    </a:srgbClr>
                  </a:outerShdw>
                </a:effectLst>
                <a:latin typeface="Arial" charset="0"/>
                <a:cs typeface="Arial" charset="0"/>
              </a:rPr>
              <a:t>rainfall surfaces for drought recognition </a:t>
            </a:r>
            <a:r>
              <a:rPr lang="en-US" sz="1600" b="1" dirty="0" smtClean="0">
                <a:solidFill>
                  <a:srgbClr val="003366"/>
                </a:solidFill>
                <a:effectLst>
                  <a:outerShdw blurRad="38100" dist="38100" dir="2700000" algn="tl">
                    <a:srgbClr val="000000">
                      <a:alpha val="43137"/>
                    </a:srgbClr>
                  </a:outerShdw>
                </a:effectLst>
                <a:latin typeface="Arial" charset="0"/>
                <a:cs typeface="Arial" charset="0"/>
              </a:rPr>
              <a:t>(</a:t>
            </a:r>
            <a:r>
              <a:rPr lang="en-US" sz="1600" dirty="0" smtClean="0">
                <a:solidFill>
                  <a:srgbClr val="003366"/>
                </a:solidFill>
                <a:effectLst>
                  <a:outerShdw blurRad="38100" dist="38100" dir="2700000" algn="tl">
                    <a:srgbClr val="000000">
                      <a:alpha val="43137"/>
                    </a:srgbClr>
                  </a:outerShdw>
                </a:effectLst>
                <a:latin typeface="Arial" charset="0"/>
                <a:cs typeface="Arial" charset="0"/>
              </a:rPr>
              <a:t>a simple comparison of the actual rainfall with the one given by the surface enables to issue a drought alarm</a:t>
            </a:r>
            <a:r>
              <a:rPr lang="en-US" sz="1600" b="1" dirty="0" smtClean="0">
                <a:solidFill>
                  <a:srgbClr val="003366"/>
                </a:solidFill>
                <a:effectLst>
                  <a:outerShdw blurRad="38100" dist="38100" dir="2700000" algn="tl">
                    <a:srgbClr val="000000">
                      <a:alpha val="43137"/>
                    </a:srgbClr>
                  </a:outerShdw>
                </a:effectLst>
                <a:latin typeface="Arial" charset="0"/>
                <a:cs typeface="Arial" charset="0"/>
              </a:rPr>
              <a:t>)</a:t>
            </a:r>
            <a:endParaRPr lang="en-US" sz="1600" b="1" dirty="0">
              <a:solidFill>
                <a:srgbClr val="003366"/>
              </a:solidFill>
              <a:latin typeface="Arial" charset="0"/>
              <a:cs typeface="Arial" charset="0"/>
            </a:endParaRPr>
          </a:p>
        </p:txBody>
      </p:sp>
      <p:pic>
        <p:nvPicPr>
          <p:cNvPr id="30727" name="Picture 1" descr="Sup_SPI3_128"/>
          <p:cNvPicPr>
            <a:picLocks noChangeAspect="1" noChangeArrowheads="1"/>
          </p:cNvPicPr>
          <p:nvPr/>
        </p:nvPicPr>
        <p:blipFill>
          <a:blip r:embed="rId4">
            <a:extLst>
              <a:ext uri="{28A0092B-C50C-407E-A947-70E740481C1C}">
                <a14:useLocalDpi xmlns:a14="http://schemas.microsoft.com/office/drawing/2010/main" val="0"/>
              </a:ext>
            </a:extLst>
          </a:blip>
          <a:srcRect l="3633" t="85921" r="65265" b="9816"/>
          <a:stretch>
            <a:fillRect/>
          </a:stretch>
        </p:blipFill>
        <p:spPr bwMode="auto">
          <a:xfrm>
            <a:off x="5867400" y="1314450"/>
            <a:ext cx="1920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2"/>
          <p:cNvSpPr>
            <a:spLocks noChangeArrowheads="1"/>
          </p:cNvSpPr>
          <p:nvPr/>
        </p:nvSpPr>
        <p:spPr bwMode="auto">
          <a:xfrm>
            <a:off x="1328738" y="1371600"/>
            <a:ext cx="588962" cy="185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Jan-Mar</a:t>
            </a:r>
            <a:endParaRPr lang="en-US" altLang="pt-PT" sz="1200"/>
          </a:p>
        </p:txBody>
      </p:sp>
      <p:sp>
        <p:nvSpPr>
          <p:cNvPr id="30729" name="Rectangle 9"/>
          <p:cNvSpPr>
            <a:spLocks noChangeArrowheads="1"/>
          </p:cNvSpPr>
          <p:nvPr/>
        </p:nvSpPr>
        <p:spPr bwMode="auto">
          <a:xfrm>
            <a:off x="3240088" y="1371600"/>
            <a:ext cx="588962" cy="185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Feb-Apr</a:t>
            </a:r>
            <a:endParaRPr lang="en-US" altLang="pt-PT" sz="1200"/>
          </a:p>
        </p:txBody>
      </p:sp>
      <p:sp>
        <p:nvSpPr>
          <p:cNvPr id="30730" name="Rectangle 10"/>
          <p:cNvSpPr>
            <a:spLocks noChangeArrowheads="1"/>
          </p:cNvSpPr>
          <p:nvPr/>
        </p:nvSpPr>
        <p:spPr bwMode="auto">
          <a:xfrm>
            <a:off x="5111750" y="1352550"/>
            <a:ext cx="62230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Mar-May</a:t>
            </a:r>
            <a:endParaRPr lang="en-US" altLang="pt-PT" sz="1200"/>
          </a:p>
        </p:txBody>
      </p:sp>
      <p:sp>
        <p:nvSpPr>
          <p:cNvPr id="30731" name="Rectangle 11"/>
          <p:cNvSpPr>
            <a:spLocks noChangeArrowheads="1"/>
          </p:cNvSpPr>
          <p:nvPr/>
        </p:nvSpPr>
        <p:spPr bwMode="auto">
          <a:xfrm>
            <a:off x="1331913" y="2703513"/>
            <a:ext cx="588962" cy="185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Apr-Jun</a:t>
            </a:r>
            <a:endParaRPr lang="en-US" altLang="pt-PT" sz="1200"/>
          </a:p>
        </p:txBody>
      </p:sp>
      <p:sp>
        <p:nvSpPr>
          <p:cNvPr id="30732" name="Rectangle 12"/>
          <p:cNvSpPr>
            <a:spLocks noChangeArrowheads="1"/>
          </p:cNvSpPr>
          <p:nvPr/>
        </p:nvSpPr>
        <p:spPr bwMode="auto">
          <a:xfrm>
            <a:off x="3243263" y="2713038"/>
            <a:ext cx="571500" cy="185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May-Jul</a:t>
            </a:r>
            <a:endParaRPr lang="en-US" altLang="pt-PT" sz="1200"/>
          </a:p>
        </p:txBody>
      </p:sp>
      <p:sp>
        <p:nvSpPr>
          <p:cNvPr id="30733" name="Rectangle 13"/>
          <p:cNvSpPr>
            <a:spLocks noChangeArrowheads="1"/>
          </p:cNvSpPr>
          <p:nvPr/>
        </p:nvSpPr>
        <p:spPr bwMode="auto">
          <a:xfrm>
            <a:off x="5114925" y="2708275"/>
            <a:ext cx="625475" cy="185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Jun-Aug</a:t>
            </a:r>
            <a:endParaRPr lang="en-US" altLang="pt-PT" sz="1200"/>
          </a:p>
        </p:txBody>
      </p:sp>
      <p:sp>
        <p:nvSpPr>
          <p:cNvPr id="30734" name="Rectangle 14"/>
          <p:cNvSpPr>
            <a:spLocks noChangeArrowheads="1"/>
          </p:cNvSpPr>
          <p:nvPr/>
        </p:nvSpPr>
        <p:spPr bwMode="auto">
          <a:xfrm>
            <a:off x="1387475" y="4027488"/>
            <a:ext cx="555625"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Jul-Sep</a:t>
            </a:r>
            <a:endParaRPr lang="en-US" altLang="pt-PT" sz="1200"/>
          </a:p>
        </p:txBody>
      </p:sp>
      <p:sp>
        <p:nvSpPr>
          <p:cNvPr id="30735" name="Rectangle 15"/>
          <p:cNvSpPr>
            <a:spLocks noChangeArrowheads="1"/>
          </p:cNvSpPr>
          <p:nvPr/>
        </p:nvSpPr>
        <p:spPr bwMode="auto">
          <a:xfrm>
            <a:off x="3222625" y="4037013"/>
            <a:ext cx="608013"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Aug-Oct</a:t>
            </a:r>
            <a:endParaRPr lang="en-US" altLang="pt-PT" sz="1200"/>
          </a:p>
        </p:txBody>
      </p:sp>
      <p:sp>
        <p:nvSpPr>
          <p:cNvPr id="30736" name="Rectangle 16"/>
          <p:cNvSpPr>
            <a:spLocks noChangeArrowheads="1"/>
          </p:cNvSpPr>
          <p:nvPr/>
        </p:nvSpPr>
        <p:spPr bwMode="auto">
          <a:xfrm>
            <a:off x="1322388" y="5322888"/>
            <a:ext cx="62230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Sep-Nov</a:t>
            </a:r>
            <a:endParaRPr lang="en-US" altLang="pt-PT" sz="1200"/>
          </a:p>
        </p:txBody>
      </p:sp>
      <p:sp>
        <p:nvSpPr>
          <p:cNvPr id="30737" name="Rectangle 17"/>
          <p:cNvSpPr>
            <a:spLocks noChangeArrowheads="1"/>
          </p:cNvSpPr>
          <p:nvPr/>
        </p:nvSpPr>
        <p:spPr bwMode="auto">
          <a:xfrm>
            <a:off x="3251200" y="5322888"/>
            <a:ext cx="588963"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Oct-Dec</a:t>
            </a:r>
            <a:endParaRPr lang="en-US" altLang="pt-PT" sz="1200"/>
          </a:p>
        </p:txBody>
      </p:sp>
      <p:sp>
        <p:nvSpPr>
          <p:cNvPr id="30738" name="Rectangle 18"/>
          <p:cNvSpPr>
            <a:spLocks noChangeArrowheads="1"/>
          </p:cNvSpPr>
          <p:nvPr/>
        </p:nvSpPr>
        <p:spPr bwMode="auto">
          <a:xfrm>
            <a:off x="1330325" y="6624638"/>
            <a:ext cx="606425"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Nov-Jan</a:t>
            </a:r>
            <a:endParaRPr lang="en-US" altLang="pt-PT" sz="1200"/>
          </a:p>
        </p:txBody>
      </p:sp>
      <p:sp>
        <p:nvSpPr>
          <p:cNvPr id="30739" name="Rectangle 19"/>
          <p:cNvSpPr>
            <a:spLocks noChangeArrowheads="1"/>
          </p:cNvSpPr>
          <p:nvPr/>
        </p:nvSpPr>
        <p:spPr bwMode="auto">
          <a:xfrm>
            <a:off x="3222625" y="6632575"/>
            <a:ext cx="606425" cy="185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pt-PT" sz="1200" b="1"/>
              <a:t>Dec-Feb</a:t>
            </a:r>
            <a:endParaRPr lang="en-US" altLang="pt-PT" sz="1200"/>
          </a:p>
        </p:txBody>
      </p:sp>
      <p:sp>
        <p:nvSpPr>
          <p:cNvPr id="22"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20</a:t>
            </a:fld>
            <a:endParaRPr lang="pt-PT" altLang="pt-PT" sz="900" b="1">
              <a:solidFill>
                <a:schemeClr val="tx2"/>
              </a:solidFill>
            </a:endParaRPr>
          </a:p>
        </p:txBody>
      </p:sp>
    </p:spTree>
    <p:extLst>
      <p:ext uri="{BB962C8B-B14F-4D97-AF65-F5344CB8AC3E}">
        <p14:creationId xmlns:p14="http://schemas.microsoft.com/office/powerpoint/2010/main" val="44715594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ângulo 26"/>
          <p:cNvSpPr>
            <a:spLocks noChangeArrowheads="1"/>
          </p:cNvSpPr>
          <p:nvPr/>
        </p:nvSpPr>
        <p:spPr bwMode="auto">
          <a:xfrm>
            <a:off x="0" y="6277428"/>
            <a:ext cx="6553200" cy="609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Picture 1"/>
          <p:cNvPicPr>
            <a:picLocks noChangeAspect="1"/>
          </p:cNvPicPr>
          <p:nvPr/>
        </p:nvPicPr>
        <p:blipFill>
          <a:blip r:embed="rId2" cstate="print"/>
          <a:stretch>
            <a:fillRect/>
          </a:stretch>
        </p:blipFill>
        <p:spPr>
          <a:xfrm>
            <a:off x="0" y="638628"/>
            <a:ext cx="4603245" cy="6220172"/>
          </a:xfrm>
          <a:prstGeom prst="rect">
            <a:avLst/>
          </a:prstGeom>
        </p:spPr>
      </p:pic>
      <p:sp>
        <p:nvSpPr>
          <p:cNvPr id="7" name="Rectangle 6"/>
          <p:cNvSpPr/>
          <p:nvPr/>
        </p:nvSpPr>
        <p:spPr>
          <a:xfrm>
            <a:off x="5035184" y="2590800"/>
            <a:ext cx="3816350" cy="2051267"/>
          </a:xfrm>
          <a:prstGeom prst="rect">
            <a:avLst/>
          </a:prstGeom>
          <a:noFill/>
          <a:ln w="9525" algn="ctr">
            <a:noFill/>
            <a:miter lim="800000"/>
            <a:headEnd/>
            <a:tailEnd/>
          </a:ln>
          <a:effectLst/>
        </p:spPr>
        <p:txBody>
          <a:bodyPr>
            <a:spAutoFit/>
          </a:bodyPr>
          <a:lstStyle/>
          <a:p>
            <a:pPr algn="ctr">
              <a:lnSpc>
                <a:spcPct val="130000"/>
              </a:lnSpc>
              <a:spcBef>
                <a:spcPts val="1200"/>
              </a:spcBef>
              <a:buSzPct val="145000"/>
              <a:defRPr/>
            </a:pPr>
            <a:r>
              <a:rPr lang="en-US" sz="2000" b="1" dirty="0" smtClean="0">
                <a:solidFill>
                  <a:srgbClr val="003366"/>
                </a:solidFill>
                <a:effectLst>
                  <a:outerShdw blurRad="38100" dist="38100" dir="2700000" algn="tl">
                    <a:srgbClr val="000000">
                      <a:alpha val="43137"/>
                    </a:srgbClr>
                  </a:outerShdw>
                </a:effectLst>
                <a:latin typeface="Arial" charset="0"/>
                <a:cs typeface="Arial" charset="0"/>
              </a:rPr>
              <a:t>For the time scale of 3 months, rainfall </a:t>
            </a:r>
            <a:r>
              <a:rPr lang="en-US" sz="2000" b="1" dirty="0">
                <a:solidFill>
                  <a:srgbClr val="003366"/>
                </a:solidFill>
                <a:effectLst>
                  <a:outerShdw blurRad="38100" dist="38100" dir="2700000" algn="tl">
                    <a:srgbClr val="000000">
                      <a:alpha val="43137"/>
                    </a:srgbClr>
                  </a:outerShdw>
                </a:effectLst>
                <a:latin typeface="Arial" charset="0"/>
                <a:cs typeface="Arial" charset="0"/>
              </a:rPr>
              <a:t>surfaces for drought recognition </a:t>
            </a:r>
            <a:r>
              <a:rPr lang="en-US" sz="2000" b="1" dirty="0" smtClean="0">
                <a:solidFill>
                  <a:srgbClr val="003366"/>
                </a:solidFill>
                <a:effectLst>
                  <a:outerShdw blurRad="38100" dist="38100" dir="2700000" algn="tl">
                    <a:srgbClr val="000000">
                      <a:alpha val="43137"/>
                    </a:srgbClr>
                  </a:outerShdw>
                </a:effectLst>
                <a:latin typeface="Arial" charset="0"/>
                <a:cs typeface="Arial" charset="0"/>
              </a:rPr>
              <a:t>of severe droughts in mainland Portugal (</a:t>
            </a:r>
            <a:r>
              <a:rPr lang="en-US" sz="2000" b="1" dirty="0" err="1" smtClean="0">
                <a:solidFill>
                  <a:srgbClr val="003366"/>
                </a:solidFill>
                <a:effectLst>
                  <a:outerShdw blurRad="38100" dist="38100" dir="2700000" algn="tl">
                    <a:srgbClr val="000000">
                      <a:alpha val="43137"/>
                    </a:srgbClr>
                  </a:outerShdw>
                </a:effectLst>
                <a:latin typeface="Arial" charset="0"/>
                <a:cs typeface="Arial" charset="0"/>
              </a:rPr>
              <a:t>SPI3</a:t>
            </a:r>
            <a:r>
              <a:rPr lang="en-US" sz="2000" b="1" dirty="0" smtClean="0">
                <a:solidFill>
                  <a:srgbClr val="003366"/>
                </a:solidFill>
                <a:effectLst>
                  <a:outerShdw blurRad="38100" dist="38100" dir="2700000" algn="tl">
                    <a:srgbClr val="000000">
                      <a:alpha val="43137"/>
                    </a:srgbClr>
                  </a:outerShdw>
                </a:effectLst>
                <a:latin typeface="Arial" charset="0"/>
                <a:cs typeface="Arial" charset="0"/>
              </a:rPr>
              <a:t> –</a:t>
            </a:r>
            <a:r>
              <a:rPr lang="en-US" sz="2000" b="1" dirty="0" err="1" smtClean="0">
                <a:solidFill>
                  <a:srgbClr val="003366"/>
                </a:solidFill>
                <a:effectLst>
                  <a:outerShdw blurRad="38100" dist="38100" dir="2700000" algn="tl">
                    <a:srgbClr val="000000">
                      <a:alpha val="43137"/>
                    </a:srgbClr>
                  </a:outerShdw>
                </a:effectLst>
                <a:latin typeface="Arial" charset="0"/>
                <a:cs typeface="Arial" charset="0"/>
              </a:rPr>
              <a:t>a.28</a:t>
            </a:r>
            <a:r>
              <a:rPr lang="en-US" sz="2000" b="1" dirty="0" smtClean="0">
                <a:solidFill>
                  <a:srgbClr val="003366"/>
                </a:solidFill>
                <a:effectLst>
                  <a:outerShdw blurRad="38100" dist="38100" dir="2700000" algn="tl">
                    <a:srgbClr val="000000">
                      <a:alpha val="43137"/>
                    </a:srgbClr>
                  </a:outerShdw>
                </a:effectLst>
                <a:latin typeface="Arial" charset="0"/>
                <a:cs typeface="Arial" charset="0"/>
              </a:rPr>
              <a:t>)</a:t>
            </a:r>
            <a:endParaRPr lang="en-US" sz="1600" b="1" dirty="0">
              <a:solidFill>
                <a:srgbClr val="003366"/>
              </a:solidFill>
              <a:latin typeface="Arial" charset="0"/>
              <a:cs typeface="Arial" charset="0"/>
            </a:endParaRPr>
          </a:p>
        </p:txBody>
      </p:sp>
      <p:sp>
        <p:nvSpPr>
          <p:cNvPr id="5"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21</a:t>
            </a:fld>
            <a:endParaRPr lang="pt-PT" altLang="pt-PT" sz="900" b="1">
              <a:solidFill>
                <a:schemeClr val="tx2"/>
              </a:solidFill>
            </a:endParaRPr>
          </a:p>
        </p:txBody>
      </p:sp>
    </p:spTree>
    <p:extLst>
      <p:ext uri="{BB962C8B-B14F-4D97-AF65-F5344CB8AC3E}">
        <p14:creationId xmlns:p14="http://schemas.microsoft.com/office/powerpoint/2010/main" val="15316183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924" r="61072" b="56726"/>
          <a:stretch/>
        </p:blipFill>
        <p:spPr>
          <a:xfrm>
            <a:off x="4605788" y="598357"/>
            <a:ext cx="4109803" cy="3087827"/>
          </a:xfrm>
          <a:prstGeom prst="rect">
            <a:avLst/>
          </a:prstGeom>
        </p:spPr>
      </p:pic>
      <p:sp>
        <p:nvSpPr>
          <p:cNvPr id="4" name="Rectangle 3"/>
          <p:cNvSpPr/>
          <p:nvPr/>
        </p:nvSpPr>
        <p:spPr>
          <a:xfrm>
            <a:off x="127148" y="838200"/>
            <a:ext cx="4444852" cy="812530"/>
          </a:xfrm>
          <a:prstGeom prst="rect">
            <a:avLst/>
          </a:prstGeom>
          <a:noFill/>
          <a:ln w="9525" algn="ctr">
            <a:noFill/>
            <a:miter lim="800000"/>
            <a:headEnd/>
            <a:tailEnd/>
          </a:ln>
          <a:effectLst/>
        </p:spPr>
        <p:txBody>
          <a:bodyPr wrap="square">
            <a:spAutoFit/>
          </a:bodyPr>
          <a:lstStyle/>
          <a:p>
            <a:pPr algn="ctr">
              <a:lnSpc>
                <a:spcPct val="130000"/>
              </a:lnSpc>
              <a:spcBef>
                <a:spcPts val="1200"/>
              </a:spcBef>
              <a:buSzPct val="145000"/>
              <a:defRPr/>
            </a:pPr>
            <a:r>
              <a:rPr lang="en-US" b="1" dirty="0" smtClean="0">
                <a:solidFill>
                  <a:srgbClr val="003366"/>
                </a:solidFill>
                <a:effectLst>
                  <a:outerShdw blurRad="38100" dist="38100" dir="2700000" algn="tl">
                    <a:srgbClr val="000000">
                      <a:alpha val="43137"/>
                    </a:srgbClr>
                  </a:outerShdw>
                </a:effectLst>
                <a:latin typeface="Arial" charset="0"/>
                <a:cs typeface="Arial" charset="0"/>
              </a:rPr>
              <a:t>Characterization of the droughts </a:t>
            </a:r>
            <a:r>
              <a:rPr lang="en-US" b="1" dirty="0">
                <a:solidFill>
                  <a:srgbClr val="003366"/>
                </a:solidFill>
                <a:effectLst>
                  <a:outerShdw blurRad="38100" dist="38100" dir="2700000" algn="tl">
                    <a:srgbClr val="000000">
                      <a:alpha val="43137"/>
                    </a:srgbClr>
                  </a:outerShdw>
                </a:effectLst>
                <a:latin typeface="Arial" charset="0"/>
                <a:cs typeface="Arial" charset="0"/>
              </a:rPr>
              <a:t>in Brazilian semiarid </a:t>
            </a:r>
            <a:r>
              <a:rPr lang="en-US" b="1" dirty="0" smtClean="0">
                <a:solidFill>
                  <a:srgbClr val="003366"/>
                </a:solidFill>
                <a:effectLst>
                  <a:outerShdw blurRad="38100" dist="38100" dir="2700000" algn="tl">
                    <a:srgbClr val="000000">
                      <a:alpha val="43137"/>
                    </a:srgbClr>
                  </a:outerShdw>
                </a:effectLst>
                <a:latin typeface="Arial" charset="0"/>
                <a:cs typeface="Arial" charset="0"/>
              </a:rPr>
              <a:t>(approx. </a:t>
            </a:r>
            <a:r>
              <a:rPr lang="en-US" b="1" dirty="0" err="1" smtClean="0">
                <a:solidFill>
                  <a:srgbClr val="003366"/>
                </a:solidFill>
                <a:effectLst>
                  <a:outerShdw blurRad="38100" dist="38100" dir="2700000" algn="tl">
                    <a:srgbClr val="000000">
                      <a:alpha val="43137"/>
                    </a:srgbClr>
                  </a:outerShdw>
                </a:effectLst>
                <a:latin typeface="Arial" charset="0"/>
                <a:cs typeface="Arial" charset="0"/>
              </a:rPr>
              <a:t>44000km</a:t>
            </a:r>
            <a:r>
              <a:rPr lang="en-US" b="1" baseline="30000" dirty="0" err="1" smtClean="0">
                <a:solidFill>
                  <a:srgbClr val="003366"/>
                </a:solidFill>
                <a:effectLst>
                  <a:outerShdw blurRad="38100" dist="38100" dir="2700000" algn="tl">
                    <a:srgbClr val="000000">
                      <a:alpha val="43137"/>
                    </a:srgbClr>
                  </a:outerShdw>
                </a:effectLst>
                <a:latin typeface="Arial" charset="0"/>
                <a:cs typeface="Arial" charset="0"/>
              </a:rPr>
              <a:t>2</a:t>
            </a:r>
            <a:r>
              <a:rPr lang="en-US" b="1" dirty="0" smtClean="0">
                <a:solidFill>
                  <a:srgbClr val="003366"/>
                </a:solidFill>
                <a:effectLst>
                  <a:outerShdw blurRad="38100" dist="38100" dir="2700000" algn="tl">
                    <a:srgbClr val="000000">
                      <a:alpha val="43137"/>
                    </a:srgbClr>
                  </a:outerShdw>
                </a:effectLst>
                <a:latin typeface="Arial" charset="0"/>
                <a:cs typeface="Arial" charset="0"/>
              </a:rPr>
              <a:t>)</a:t>
            </a:r>
            <a:endParaRPr lang="en-US" b="1" dirty="0">
              <a:solidFill>
                <a:srgbClr val="003366"/>
              </a:solidFill>
              <a:latin typeface="Arial" charset="0"/>
              <a:cs typeface="Arial"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735907"/>
            <a:ext cx="4140052" cy="4391565"/>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8810" t="2041" r="19647" b="59769"/>
          <a:stretch/>
        </p:blipFill>
        <p:spPr>
          <a:xfrm>
            <a:off x="4605788" y="3320321"/>
            <a:ext cx="4385812" cy="2851879"/>
          </a:xfrm>
          <a:prstGeom prst="rect">
            <a:avLst/>
          </a:prstGeom>
        </p:spPr>
      </p:pic>
      <p:sp>
        <p:nvSpPr>
          <p:cNvPr id="7" name="Rectangle 6"/>
          <p:cNvSpPr/>
          <p:nvPr/>
        </p:nvSpPr>
        <p:spPr>
          <a:xfrm>
            <a:off x="4910588" y="817906"/>
            <a:ext cx="3505200" cy="369332"/>
          </a:xfrm>
          <a:prstGeom prst="rect">
            <a:avLst/>
          </a:prstGeom>
        </p:spPr>
        <p:txBody>
          <a:bodyPr wrap="square">
            <a:spAutoFit/>
          </a:bodyPr>
          <a:lstStyle/>
          <a:p>
            <a:r>
              <a:rPr lang="en-US" b="1" dirty="0" smtClean="0">
                <a:solidFill>
                  <a:srgbClr val="003366"/>
                </a:solidFill>
                <a:effectLst>
                  <a:outerShdw blurRad="38100" dist="38100" dir="2700000" algn="tl">
                    <a:srgbClr val="000000">
                      <a:alpha val="43137"/>
                    </a:srgbClr>
                  </a:outerShdw>
                </a:effectLst>
                <a:latin typeface="Arial" charset="0"/>
                <a:cs typeface="Arial" charset="0"/>
              </a:rPr>
              <a:t>Number                 Intensity</a:t>
            </a:r>
            <a:endParaRPr lang="en-US" dirty="0"/>
          </a:p>
        </p:txBody>
      </p:sp>
      <p:sp>
        <p:nvSpPr>
          <p:cNvPr id="11" name="Rectangle 10"/>
          <p:cNvSpPr/>
          <p:nvPr/>
        </p:nvSpPr>
        <p:spPr>
          <a:xfrm>
            <a:off x="4908089" y="3502701"/>
            <a:ext cx="3505200" cy="369332"/>
          </a:xfrm>
          <a:prstGeom prst="rect">
            <a:avLst/>
          </a:prstGeom>
        </p:spPr>
        <p:txBody>
          <a:bodyPr wrap="square">
            <a:spAutoFit/>
          </a:bodyPr>
          <a:lstStyle/>
          <a:p>
            <a:r>
              <a:rPr lang="en-US" b="1" dirty="0" smtClean="0">
                <a:solidFill>
                  <a:srgbClr val="003366"/>
                </a:solidFill>
                <a:effectLst>
                  <a:outerShdw blurRad="38100" dist="38100" dir="2700000" algn="tl">
                    <a:srgbClr val="000000">
                      <a:alpha val="43137"/>
                    </a:srgbClr>
                  </a:outerShdw>
                </a:effectLst>
                <a:latin typeface="Arial" charset="0"/>
                <a:cs typeface="Arial" charset="0"/>
              </a:rPr>
              <a:t>Duration                 Magnitude</a:t>
            </a:r>
            <a:endParaRPr lang="en-US" dirty="0"/>
          </a:p>
        </p:txBody>
      </p:sp>
    </p:spTree>
    <p:extLst>
      <p:ext uri="{BB962C8B-B14F-4D97-AF65-F5344CB8AC3E}">
        <p14:creationId xmlns:p14="http://schemas.microsoft.com/office/powerpoint/2010/main" val="198393294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2"/>
          <p:cNvSpPr>
            <a:spLocks noGrp="1"/>
          </p:cNvSpPr>
          <p:nvPr/>
        </p:nvSpPr>
        <p:spPr>
          <a:xfrm>
            <a:off x="228600" y="762000"/>
            <a:ext cx="8915400" cy="195438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b="1" dirty="0">
                <a:solidFill>
                  <a:srgbClr val="003366"/>
                </a:solidFill>
                <a:effectLst>
                  <a:outerShdw blurRad="38100" dist="38100" dir="2700000" algn="tl">
                    <a:srgbClr val="000000">
                      <a:alpha val="43137"/>
                    </a:srgbClr>
                  </a:outerShdw>
                </a:effectLst>
                <a:latin typeface="Arial" charset="0"/>
                <a:cs typeface="Arial" charset="0"/>
              </a:rPr>
              <a:t>Droughts and water scarcity are major issues whose relevance tends to increase</a:t>
            </a:r>
          </a:p>
          <a:p>
            <a:pPr marL="0" indent="0" algn="ctr">
              <a:buNone/>
            </a:pPr>
            <a:r>
              <a:rPr lang="en-GB" sz="2000" b="1" dirty="0" smtClean="0">
                <a:solidFill>
                  <a:schemeClr val="accent5">
                    <a:lumMod val="50000"/>
                  </a:schemeClr>
                </a:solidFill>
              </a:rPr>
              <a:t>Some results (</a:t>
            </a:r>
            <a:r>
              <a:rPr lang="en-GB" sz="1800" dirty="0" smtClean="0">
                <a:solidFill>
                  <a:schemeClr val="accent5">
                    <a:lumMod val="50000"/>
                  </a:schemeClr>
                </a:solidFill>
              </a:rPr>
              <a:t>from last April!</a:t>
            </a:r>
            <a:r>
              <a:rPr lang="en-GB" sz="2000" b="1" dirty="0" smtClean="0">
                <a:solidFill>
                  <a:schemeClr val="accent5">
                    <a:lumMod val="50000"/>
                  </a:schemeClr>
                </a:solidFill>
              </a:rPr>
              <a:t>) about the temporal evolution of the droughts over mainland </a:t>
            </a:r>
            <a:r>
              <a:rPr lang="en-GB" sz="2000" b="1" u="sng" dirty="0">
                <a:solidFill>
                  <a:srgbClr val="003366"/>
                </a:solidFill>
                <a:effectLst>
                  <a:outerShdw blurRad="38100" dist="38100" dir="2700000" algn="tl">
                    <a:srgbClr val="000000">
                      <a:alpha val="43137"/>
                    </a:srgbClr>
                  </a:outerShdw>
                </a:effectLst>
                <a:latin typeface="Arial" charset="0"/>
                <a:cs typeface="Arial" charset="0"/>
              </a:rPr>
              <a:t>Portugal</a:t>
            </a:r>
            <a:r>
              <a:rPr lang="en-GB" sz="2000" b="1" dirty="0" smtClean="0">
                <a:solidFill>
                  <a:schemeClr val="accent5">
                    <a:lumMod val="50000"/>
                  </a:schemeClr>
                </a:solidFill>
              </a:rPr>
              <a:t> from </a:t>
            </a:r>
            <a:r>
              <a:rPr lang="en-GB" sz="2000" b="1" dirty="0">
                <a:solidFill>
                  <a:srgbClr val="003366"/>
                </a:solidFill>
                <a:effectLst>
                  <a:outerShdw blurRad="38100" dist="38100" dir="2700000" algn="tl">
                    <a:srgbClr val="000000">
                      <a:alpha val="43137"/>
                    </a:srgbClr>
                  </a:outerShdw>
                </a:effectLst>
                <a:latin typeface="Arial" charset="0"/>
                <a:cs typeface="Arial" charset="0"/>
              </a:rPr>
              <a:t>October 1910 </a:t>
            </a:r>
            <a:r>
              <a:rPr lang="en-GB" sz="2000" b="1" dirty="0" smtClean="0">
                <a:solidFill>
                  <a:schemeClr val="accent5">
                    <a:lumMod val="50000"/>
                  </a:schemeClr>
                </a:solidFill>
              </a:rPr>
              <a:t>until </a:t>
            </a:r>
            <a:r>
              <a:rPr lang="en-GB" sz="2000" b="1" dirty="0">
                <a:solidFill>
                  <a:srgbClr val="003366"/>
                </a:solidFill>
                <a:effectLst>
                  <a:outerShdw blurRad="38100" dist="38100" dir="2700000" algn="tl">
                    <a:srgbClr val="000000">
                      <a:alpha val="43137"/>
                    </a:srgbClr>
                  </a:outerShdw>
                </a:effectLst>
                <a:latin typeface="Arial" charset="0"/>
                <a:cs typeface="Arial" charset="0"/>
              </a:rPr>
              <a:t>September 2018 </a:t>
            </a:r>
            <a:r>
              <a:rPr lang="en-GB" sz="2000" b="1" dirty="0" smtClean="0">
                <a:solidFill>
                  <a:schemeClr val="accent5">
                    <a:lumMod val="50000"/>
                  </a:schemeClr>
                </a:solidFill>
              </a:rPr>
              <a:t>(</a:t>
            </a:r>
            <a:r>
              <a:rPr lang="en-GB" sz="2000" b="1" dirty="0">
                <a:solidFill>
                  <a:srgbClr val="003366"/>
                </a:solidFill>
                <a:effectLst>
                  <a:outerShdw blurRad="38100" dist="38100" dir="2700000" algn="tl">
                    <a:srgbClr val="000000">
                      <a:alpha val="43137"/>
                    </a:srgbClr>
                  </a:outerShdw>
                </a:effectLst>
                <a:latin typeface="Arial" charset="0"/>
                <a:cs typeface="Arial" charset="0"/>
              </a:rPr>
              <a:t>108 years</a:t>
            </a:r>
            <a:r>
              <a:rPr lang="en-GB" sz="2000" b="1" dirty="0" smtClean="0">
                <a:solidFill>
                  <a:schemeClr val="accent5">
                    <a:lumMod val="50000"/>
                  </a:schemeClr>
                </a:solidFill>
              </a:rPr>
              <a:t>)</a:t>
            </a:r>
          </a:p>
          <a:p>
            <a:pPr marL="0" indent="0" algn="ctr">
              <a:spcBef>
                <a:spcPts val="600"/>
              </a:spcBef>
              <a:buNone/>
            </a:pPr>
            <a:r>
              <a:rPr lang="en-GB" sz="2000" b="1" dirty="0" smtClean="0">
                <a:solidFill>
                  <a:srgbClr val="003366"/>
                </a:solidFill>
                <a:effectLst>
                  <a:outerShdw blurRad="38100" dist="38100" dir="2700000" algn="tl">
                    <a:srgbClr val="000000">
                      <a:alpha val="43137"/>
                    </a:srgbClr>
                  </a:outerShdw>
                </a:effectLst>
                <a:latin typeface="Arial" charset="0"/>
                <a:cs typeface="Arial" charset="0"/>
              </a:rPr>
              <a:t>Magnitude</a:t>
            </a:r>
            <a:r>
              <a:rPr lang="en-GB" sz="2000" b="1" dirty="0" smtClean="0">
                <a:solidFill>
                  <a:schemeClr val="accent5">
                    <a:lumMod val="50000"/>
                  </a:schemeClr>
                </a:solidFill>
              </a:rPr>
              <a:t> (</a:t>
            </a:r>
            <a:r>
              <a:rPr lang="en-GB" sz="2000" dirty="0" smtClean="0">
                <a:solidFill>
                  <a:schemeClr val="accent5">
                    <a:lumMod val="50000"/>
                  </a:schemeClr>
                </a:solidFill>
              </a:rPr>
              <a:t>cumulative severity</a:t>
            </a:r>
            <a:r>
              <a:rPr lang="en-GB" sz="2400" b="1" dirty="0" smtClean="0">
                <a:solidFill>
                  <a:schemeClr val="accent5">
                    <a:lumMod val="50000"/>
                  </a:schemeClr>
                </a:solidFill>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84" y="2743200"/>
            <a:ext cx="8578516"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urved Down Arrow 8"/>
          <p:cNvSpPr/>
          <p:nvPr/>
        </p:nvSpPr>
        <p:spPr>
          <a:xfrm rot="1616200">
            <a:off x="5474217" y="4344664"/>
            <a:ext cx="2133600" cy="457200"/>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3244592" y="4419600"/>
            <a:ext cx="3689608" cy="646331"/>
          </a:xfrm>
          <a:prstGeom prst="rect">
            <a:avLst/>
          </a:prstGeom>
        </p:spPr>
        <p:txBody>
          <a:bodyPr wrap="square">
            <a:spAutoFit/>
          </a:bodyPr>
          <a:lstStyle/>
          <a:p>
            <a:pPr algn="ctr"/>
            <a:r>
              <a:rPr lang="en-GB" b="1" dirty="0" smtClean="0">
                <a:solidFill>
                  <a:srgbClr val="FF0000"/>
                </a:solidFill>
              </a:rPr>
              <a:t>Very pronounced increase towards of the magnitude in recent years</a:t>
            </a:r>
            <a:endParaRPr lang="en-US" dirty="0">
              <a:solidFill>
                <a:srgbClr val="FF0000"/>
              </a:solidFill>
            </a:endParaRPr>
          </a:p>
        </p:txBody>
      </p:sp>
      <p:sp>
        <p:nvSpPr>
          <p:cNvPr id="16"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23</a:t>
            </a:fld>
            <a:endParaRPr lang="pt-PT" altLang="pt-PT" sz="900" b="1">
              <a:solidFill>
                <a:schemeClr val="tx2"/>
              </a:solidFill>
            </a:endParaRPr>
          </a:p>
        </p:txBody>
      </p:sp>
    </p:spTree>
    <p:extLst>
      <p:ext uri="{BB962C8B-B14F-4D97-AF65-F5344CB8AC3E}">
        <p14:creationId xmlns:p14="http://schemas.microsoft.com/office/powerpoint/2010/main" val="3188428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24</a:t>
            </a:fld>
            <a:endParaRPr lang="pt-PT" altLang="pt-PT" sz="900" b="1">
              <a:solidFill>
                <a:schemeClr val="tx2"/>
              </a:solidFill>
            </a:endParaRPr>
          </a:p>
        </p:txBody>
      </p:sp>
      <p:sp>
        <p:nvSpPr>
          <p:cNvPr id="7" name="Inhaltsplatzhalter 2"/>
          <p:cNvSpPr>
            <a:spLocks noGrp="1"/>
          </p:cNvSpPr>
          <p:nvPr/>
        </p:nvSpPr>
        <p:spPr>
          <a:xfrm>
            <a:off x="228600" y="762000"/>
            <a:ext cx="8915400" cy="10926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00" b="1" dirty="0" smtClean="0">
                <a:solidFill>
                  <a:schemeClr val="accent5">
                    <a:lumMod val="50000"/>
                  </a:schemeClr>
                </a:solidFill>
              </a:rPr>
              <a:t>Some results (</a:t>
            </a:r>
            <a:r>
              <a:rPr lang="en-GB" sz="1800" dirty="0" smtClean="0">
                <a:solidFill>
                  <a:schemeClr val="accent5">
                    <a:lumMod val="50000"/>
                  </a:schemeClr>
                </a:solidFill>
              </a:rPr>
              <a:t>from last April!</a:t>
            </a:r>
            <a:r>
              <a:rPr lang="en-GB" sz="2000" b="1" dirty="0" smtClean="0">
                <a:solidFill>
                  <a:schemeClr val="accent5">
                    <a:lumMod val="50000"/>
                  </a:schemeClr>
                </a:solidFill>
              </a:rPr>
              <a:t>) about the temporal evolution of the droughts over mainland </a:t>
            </a:r>
            <a:r>
              <a:rPr lang="en-GB" sz="2000" b="1" u="sng" dirty="0">
                <a:solidFill>
                  <a:srgbClr val="003366"/>
                </a:solidFill>
                <a:effectLst>
                  <a:outerShdw blurRad="38100" dist="38100" dir="2700000" algn="tl">
                    <a:srgbClr val="000000">
                      <a:alpha val="43137"/>
                    </a:srgbClr>
                  </a:outerShdw>
                </a:effectLst>
                <a:latin typeface="Arial" charset="0"/>
                <a:cs typeface="Arial" charset="0"/>
              </a:rPr>
              <a:t>Portugal</a:t>
            </a:r>
            <a:r>
              <a:rPr lang="en-GB" sz="2000" b="1" dirty="0" smtClean="0">
                <a:solidFill>
                  <a:schemeClr val="accent5">
                    <a:lumMod val="50000"/>
                  </a:schemeClr>
                </a:solidFill>
              </a:rPr>
              <a:t> from </a:t>
            </a:r>
            <a:r>
              <a:rPr lang="en-GB" sz="2000" b="1" dirty="0">
                <a:solidFill>
                  <a:srgbClr val="003366"/>
                </a:solidFill>
                <a:effectLst>
                  <a:outerShdw blurRad="38100" dist="38100" dir="2700000" algn="tl">
                    <a:srgbClr val="000000">
                      <a:alpha val="43137"/>
                    </a:srgbClr>
                  </a:outerShdw>
                </a:effectLst>
                <a:latin typeface="Arial" charset="0"/>
                <a:cs typeface="Arial" charset="0"/>
              </a:rPr>
              <a:t>October 1910 </a:t>
            </a:r>
            <a:r>
              <a:rPr lang="en-GB" sz="2000" b="1" dirty="0" smtClean="0">
                <a:solidFill>
                  <a:schemeClr val="accent5">
                    <a:lumMod val="50000"/>
                  </a:schemeClr>
                </a:solidFill>
              </a:rPr>
              <a:t>until </a:t>
            </a:r>
            <a:r>
              <a:rPr lang="en-GB" sz="2000" b="1" dirty="0">
                <a:solidFill>
                  <a:srgbClr val="003366"/>
                </a:solidFill>
                <a:effectLst>
                  <a:outerShdw blurRad="38100" dist="38100" dir="2700000" algn="tl">
                    <a:srgbClr val="000000">
                      <a:alpha val="43137"/>
                    </a:srgbClr>
                  </a:outerShdw>
                </a:effectLst>
                <a:latin typeface="Arial" charset="0"/>
                <a:cs typeface="Arial" charset="0"/>
              </a:rPr>
              <a:t>September 2018 </a:t>
            </a:r>
            <a:r>
              <a:rPr lang="en-GB" sz="2000" b="1" dirty="0" smtClean="0">
                <a:solidFill>
                  <a:schemeClr val="accent5">
                    <a:lumMod val="50000"/>
                  </a:schemeClr>
                </a:solidFill>
              </a:rPr>
              <a:t>(</a:t>
            </a:r>
            <a:r>
              <a:rPr lang="en-GB" sz="2000" b="1" dirty="0">
                <a:solidFill>
                  <a:srgbClr val="003366"/>
                </a:solidFill>
                <a:effectLst>
                  <a:outerShdw blurRad="38100" dist="38100" dir="2700000" algn="tl">
                    <a:srgbClr val="000000">
                      <a:alpha val="43137"/>
                    </a:srgbClr>
                  </a:outerShdw>
                </a:effectLst>
                <a:latin typeface="Arial" charset="0"/>
                <a:cs typeface="Arial" charset="0"/>
              </a:rPr>
              <a:t>108 years</a:t>
            </a:r>
            <a:r>
              <a:rPr lang="en-GB" sz="2000" b="1" dirty="0" smtClean="0">
                <a:solidFill>
                  <a:schemeClr val="accent5">
                    <a:lumMod val="50000"/>
                  </a:schemeClr>
                </a:solidFill>
              </a:rPr>
              <a:t>)</a:t>
            </a:r>
          </a:p>
          <a:p>
            <a:pPr marL="0" indent="0" algn="ctr">
              <a:spcBef>
                <a:spcPts val="600"/>
              </a:spcBef>
              <a:buNone/>
            </a:pPr>
            <a:r>
              <a:rPr lang="en-GB" sz="2000" b="1" dirty="0" smtClean="0">
                <a:solidFill>
                  <a:srgbClr val="003366"/>
                </a:solidFill>
                <a:effectLst>
                  <a:outerShdw blurRad="38100" dist="38100" dir="2700000" algn="tl">
                    <a:srgbClr val="000000">
                      <a:alpha val="43137"/>
                    </a:srgbClr>
                  </a:outerShdw>
                </a:effectLst>
                <a:latin typeface="Arial" charset="0"/>
                <a:cs typeface="Arial" charset="0"/>
              </a:rPr>
              <a:t>Duration </a:t>
            </a:r>
            <a:r>
              <a:rPr lang="en-GB" sz="2000" b="1" dirty="0">
                <a:solidFill>
                  <a:schemeClr val="accent5">
                    <a:lumMod val="50000"/>
                  </a:schemeClr>
                </a:solidFill>
              </a:rPr>
              <a:t>of the periods under consecutive drought </a:t>
            </a:r>
            <a:r>
              <a:rPr lang="en-GB" sz="2000" b="1" dirty="0" smtClean="0">
                <a:solidFill>
                  <a:schemeClr val="accent5">
                    <a:lumMod val="50000"/>
                  </a:schemeClr>
                </a:solidFill>
              </a:rPr>
              <a:t>conditions</a:t>
            </a:r>
            <a:endParaRPr lang="en-GB" sz="2400" b="1" dirty="0" smtClean="0">
              <a:solidFill>
                <a:schemeClr val="accent5">
                  <a:lumMod val="50000"/>
                </a:scheme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1238"/>
            <a:ext cx="9084161" cy="372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191000" y="3392269"/>
            <a:ext cx="3303670" cy="646331"/>
          </a:xfrm>
          <a:prstGeom prst="rect">
            <a:avLst/>
          </a:prstGeom>
        </p:spPr>
        <p:txBody>
          <a:bodyPr wrap="square">
            <a:spAutoFit/>
          </a:bodyPr>
          <a:lstStyle/>
          <a:p>
            <a:pPr algn="ctr"/>
            <a:r>
              <a:rPr lang="en-GB" b="1" dirty="0" smtClean="0">
                <a:solidFill>
                  <a:srgbClr val="FF0000"/>
                </a:solidFill>
              </a:rPr>
              <a:t>Very pronounced increase of the duration in recent years</a:t>
            </a:r>
            <a:endParaRPr lang="en-US" dirty="0">
              <a:solidFill>
                <a:srgbClr val="FF0000"/>
              </a:solidFill>
            </a:endParaRPr>
          </a:p>
        </p:txBody>
      </p:sp>
      <p:sp>
        <p:nvSpPr>
          <p:cNvPr id="10" name="Curved Down Arrow 9"/>
          <p:cNvSpPr/>
          <p:nvPr/>
        </p:nvSpPr>
        <p:spPr>
          <a:xfrm rot="19210668" flipV="1">
            <a:off x="6257327" y="3741487"/>
            <a:ext cx="2133600" cy="41398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46955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25</a:t>
            </a:fld>
            <a:endParaRPr lang="pt-PT" altLang="pt-PT" sz="900" b="1">
              <a:solidFill>
                <a:schemeClr val="tx2"/>
              </a:solidFill>
            </a:endParaRPr>
          </a:p>
        </p:txBody>
      </p:sp>
      <p:sp>
        <p:nvSpPr>
          <p:cNvPr id="6" name="Inhaltsplatzhalter 2"/>
          <p:cNvSpPr>
            <a:spLocks noGrp="1"/>
          </p:cNvSpPr>
          <p:nvPr/>
        </p:nvSpPr>
        <p:spPr>
          <a:xfrm>
            <a:off x="228600" y="762000"/>
            <a:ext cx="8915400" cy="1400383"/>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00" b="1" dirty="0" smtClean="0">
                <a:solidFill>
                  <a:schemeClr val="accent5">
                    <a:lumMod val="50000"/>
                  </a:schemeClr>
                </a:solidFill>
              </a:rPr>
              <a:t>Some results (</a:t>
            </a:r>
            <a:r>
              <a:rPr lang="en-GB" sz="1800" dirty="0" smtClean="0">
                <a:solidFill>
                  <a:schemeClr val="accent5">
                    <a:lumMod val="50000"/>
                  </a:schemeClr>
                </a:solidFill>
              </a:rPr>
              <a:t>from last April!</a:t>
            </a:r>
            <a:r>
              <a:rPr lang="en-GB" sz="2000" b="1" dirty="0" smtClean="0">
                <a:solidFill>
                  <a:schemeClr val="accent5">
                    <a:lumMod val="50000"/>
                  </a:schemeClr>
                </a:solidFill>
              </a:rPr>
              <a:t>) about the temporal evolution of the droughts over mainland </a:t>
            </a:r>
            <a:r>
              <a:rPr lang="en-GB" sz="2000" b="1" u="sng" dirty="0">
                <a:solidFill>
                  <a:srgbClr val="003366"/>
                </a:solidFill>
                <a:effectLst>
                  <a:outerShdw blurRad="38100" dist="38100" dir="2700000" algn="tl">
                    <a:srgbClr val="000000">
                      <a:alpha val="43137"/>
                    </a:srgbClr>
                  </a:outerShdw>
                </a:effectLst>
                <a:latin typeface="Arial" charset="0"/>
                <a:cs typeface="Arial" charset="0"/>
              </a:rPr>
              <a:t>Portugal</a:t>
            </a:r>
            <a:r>
              <a:rPr lang="en-GB" sz="2000" b="1" dirty="0" smtClean="0">
                <a:solidFill>
                  <a:schemeClr val="accent5">
                    <a:lumMod val="50000"/>
                  </a:schemeClr>
                </a:solidFill>
              </a:rPr>
              <a:t> from </a:t>
            </a:r>
            <a:r>
              <a:rPr lang="en-GB" sz="2000" b="1" dirty="0">
                <a:solidFill>
                  <a:srgbClr val="003366"/>
                </a:solidFill>
                <a:effectLst>
                  <a:outerShdw blurRad="38100" dist="38100" dir="2700000" algn="tl">
                    <a:srgbClr val="000000">
                      <a:alpha val="43137"/>
                    </a:srgbClr>
                  </a:outerShdw>
                </a:effectLst>
                <a:latin typeface="Arial" charset="0"/>
                <a:cs typeface="Arial" charset="0"/>
              </a:rPr>
              <a:t>October 1910 </a:t>
            </a:r>
            <a:r>
              <a:rPr lang="en-GB" sz="2000" b="1" dirty="0" smtClean="0">
                <a:solidFill>
                  <a:schemeClr val="accent5">
                    <a:lumMod val="50000"/>
                  </a:schemeClr>
                </a:solidFill>
              </a:rPr>
              <a:t>until </a:t>
            </a:r>
            <a:r>
              <a:rPr lang="en-GB" sz="2000" b="1" dirty="0">
                <a:solidFill>
                  <a:srgbClr val="003366"/>
                </a:solidFill>
                <a:effectLst>
                  <a:outerShdw blurRad="38100" dist="38100" dir="2700000" algn="tl">
                    <a:srgbClr val="000000">
                      <a:alpha val="43137"/>
                    </a:srgbClr>
                  </a:outerShdw>
                </a:effectLst>
                <a:latin typeface="Arial" charset="0"/>
                <a:cs typeface="Arial" charset="0"/>
              </a:rPr>
              <a:t>September 2018 </a:t>
            </a:r>
            <a:r>
              <a:rPr lang="en-GB" sz="2000" b="1" dirty="0" smtClean="0">
                <a:solidFill>
                  <a:schemeClr val="accent5">
                    <a:lumMod val="50000"/>
                  </a:schemeClr>
                </a:solidFill>
              </a:rPr>
              <a:t>(</a:t>
            </a:r>
            <a:r>
              <a:rPr lang="en-GB" sz="2000" b="1" dirty="0">
                <a:solidFill>
                  <a:srgbClr val="003366"/>
                </a:solidFill>
                <a:effectLst>
                  <a:outerShdw blurRad="38100" dist="38100" dir="2700000" algn="tl">
                    <a:srgbClr val="000000">
                      <a:alpha val="43137"/>
                    </a:srgbClr>
                  </a:outerShdw>
                </a:effectLst>
                <a:latin typeface="Arial" charset="0"/>
                <a:cs typeface="Arial" charset="0"/>
              </a:rPr>
              <a:t>108 years</a:t>
            </a:r>
            <a:r>
              <a:rPr lang="en-GB" sz="2000" b="1" dirty="0" smtClean="0">
                <a:solidFill>
                  <a:schemeClr val="accent5">
                    <a:lumMod val="50000"/>
                  </a:schemeClr>
                </a:solidFill>
              </a:rPr>
              <a:t>)</a:t>
            </a:r>
          </a:p>
          <a:p>
            <a:pPr marL="0" indent="0" algn="ctr">
              <a:spcBef>
                <a:spcPts val="600"/>
              </a:spcBef>
              <a:buNone/>
            </a:pPr>
            <a:r>
              <a:rPr lang="en-GB" sz="2000" b="1" dirty="0" smtClean="0">
                <a:solidFill>
                  <a:srgbClr val="003366"/>
                </a:solidFill>
                <a:effectLst>
                  <a:outerShdw blurRad="38100" dist="38100" dir="2700000" algn="tl">
                    <a:srgbClr val="000000">
                      <a:alpha val="43137"/>
                    </a:srgbClr>
                  </a:outerShdw>
                </a:effectLst>
                <a:latin typeface="Arial" charset="0"/>
                <a:cs typeface="Arial" charset="0"/>
              </a:rPr>
              <a:t>Average number of droughts per year  </a:t>
            </a:r>
            <a:r>
              <a:rPr lang="en-GB" sz="2000" b="1" dirty="0" smtClean="0">
                <a:solidFill>
                  <a:schemeClr val="accent5">
                    <a:lumMod val="50000"/>
                  </a:schemeClr>
                </a:solidFill>
              </a:rPr>
              <a:t>in 39 rain gages even distributed over the country</a:t>
            </a:r>
            <a:endParaRPr lang="en-GB" sz="2400" b="1" dirty="0" smtClean="0">
              <a:solidFill>
                <a:schemeClr val="accent5">
                  <a:lumMod val="50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438400"/>
            <a:ext cx="8543131" cy="384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581400" y="2286000"/>
            <a:ext cx="5029200" cy="1015663"/>
          </a:xfrm>
          <a:prstGeom prst="rect">
            <a:avLst/>
          </a:prstGeom>
        </p:spPr>
        <p:txBody>
          <a:bodyPr wrap="square">
            <a:spAutoFit/>
          </a:bodyPr>
          <a:lstStyle/>
          <a:p>
            <a:pPr algn="ctr"/>
            <a:r>
              <a:rPr lang="en-GB" b="1" dirty="0" smtClean="0">
                <a:solidFill>
                  <a:srgbClr val="002060"/>
                </a:solidFill>
              </a:rPr>
              <a:t>Yellow bars, in the 108-year period and red bars, in the last 15 years </a:t>
            </a:r>
          </a:p>
          <a:p>
            <a:pPr algn="ctr"/>
            <a:r>
              <a:rPr lang="en-GB" sz="2400" b="1" dirty="0" smtClean="0">
                <a:solidFill>
                  <a:srgbClr val="FF0000"/>
                </a:solidFill>
              </a:rPr>
              <a:t>Almost twice in the last 15 years !!!</a:t>
            </a:r>
            <a:endParaRPr lang="en-US" dirty="0">
              <a:solidFill>
                <a:srgbClr val="002060"/>
              </a:solidFill>
            </a:endParaRPr>
          </a:p>
        </p:txBody>
      </p:sp>
    </p:spTree>
    <p:extLst>
      <p:ext uri="{BB962C8B-B14F-4D97-AF65-F5344CB8AC3E}">
        <p14:creationId xmlns:p14="http://schemas.microsoft.com/office/powerpoint/2010/main" val="2387070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26</a:t>
            </a:fld>
            <a:endParaRPr lang="pt-PT" altLang="pt-PT" sz="900" b="1">
              <a:solidFill>
                <a:schemeClr val="tx2"/>
              </a:solidFill>
            </a:endParaRPr>
          </a:p>
        </p:txBody>
      </p:sp>
      <p:sp>
        <p:nvSpPr>
          <p:cNvPr id="6" name="Inhaltsplatzhalter 2"/>
          <p:cNvSpPr>
            <a:spLocks noGrp="1"/>
          </p:cNvSpPr>
          <p:nvPr/>
        </p:nvSpPr>
        <p:spPr>
          <a:xfrm>
            <a:off x="228600" y="762000"/>
            <a:ext cx="8915400" cy="147732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00" b="1" dirty="0" smtClean="0">
                <a:solidFill>
                  <a:schemeClr val="accent5">
                    <a:lumMod val="50000"/>
                  </a:schemeClr>
                </a:solidFill>
              </a:rPr>
              <a:t>Some results (</a:t>
            </a:r>
            <a:r>
              <a:rPr lang="en-GB" sz="1800" dirty="0" smtClean="0">
                <a:solidFill>
                  <a:schemeClr val="accent5">
                    <a:lumMod val="50000"/>
                  </a:schemeClr>
                </a:solidFill>
              </a:rPr>
              <a:t>from last April!</a:t>
            </a:r>
            <a:r>
              <a:rPr lang="en-GB" sz="2000" b="1" dirty="0" smtClean="0">
                <a:solidFill>
                  <a:schemeClr val="accent5">
                    <a:lumMod val="50000"/>
                  </a:schemeClr>
                </a:solidFill>
              </a:rPr>
              <a:t>) about the temporal evolution of the droughts over mainland </a:t>
            </a:r>
            <a:r>
              <a:rPr lang="en-GB" sz="2000" b="1" u="sng" dirty="0">
                <a:solidFill>
                  <a:srgbClr val="003366"/>
                </a:solidFill>
                <a:effectLst>
                  <a:outerShdw blurRad="38100" dist="38100" dir="2700000" algn="tl">
                    <a:srgbClr val="000000">
                      <a:alpha val="43137"/>
                    </a:srgbClr>
                  </a:outerShdw>
                </a:effectLst>
                <a:latin typeface="Arial" charset="0"/>
                <a:cs typeface="Arial" charset="0"/>
              </a:rPr>
              <a:t>Portugal</a:t>
            </a:r>
            <a:r>
              <a:rPr lang="en-GB" sz="2000" b="1" dirty="0" smtClean="0">
                <a:solidFill>
                  <a:schemeClr val="accent5">
                    <a:lumMod val="50000"/>
                  </a:schemeClr>
                </a:solidFill>
              </a:rPr>
              <a:t> from </a:t>
            </a:r>
            <a:r>
              <a:rPr lang="en-GB" sz="2000" b="1" dirty="0">
                <a:solidFill>
                  <a:srgbClr val="003366"/>
                </a:solidFill>
                <a:effectLst>
                  <a:outerShdw blurRad="38100" dist="38100" dir="2700000" algn="tl">
                    <a:srgbClr val="000000">
                      <a:alpha val="43137"/>
                    </a:srgbClr>
                  </a:outerShdw>
                </a:effectLst>
                <a:latin typeface="Arial" charset="0"/>
                <a:cs typeface="Arial" charset="0"/>
              </a:rPr>
              <a:t>October 1910 </a:t>
            </a:r>
            <a:r>
              <a:rPr lang="en-GB" sz="2000" b="1" dirty="0" smtClean="0">
                <a:solidFill>
                  <a:schemeClr val="accent5">
                    <a:lumMod val="50000"/>
                  </a:schemeClr>
                </a:solidFill>
              </a:rPr>
              <a:t>until </a:t>
            </a:r>
            <a:r>
              <a:rPr lang="en-GB" sz="2000" b="1" dirty="0">
                <a:solidFill>
                  <a:srgbClr val="003366"/>
                </a:solidFill>
                <a:effectLst>
                  <a:outerShdw blurRad="38100" dist="38100" dir="2700000" algn="tl">
                    <a:srgbClr val="000000">
                      <a:alpha val="43137"/>
                    </a:srgbClr>
                  </a:outerShdw>
                </a:effectLst>
                <a:latin typeface="Arial" charset="0"/>
                <a:cs typeface="Arial" charset="0"/>
              </a:rPr>
              <a:t>September 2018 </a:t>
            </a:r>
            <a:r>
              <a:rPr lang="en-GB" sz="2000" b="1" dirty="0" smtClean="0">
                <a:solidFill>
                  <a:schemeClr val="accent5">
                    <a:lumMod val="50000"/>
                  </a:schemeClr>
                </a:solidFill>
              </a:rPr>
              <a:t>(</a:t>
            </a:r>
            <a:r>
              <a:rPr lang="en-GB" sz="2000" b="1" dirty="0">
                <a:solidFill>
                  <a:srgbClr val="003366"/>
                </a:solidFill>
                <a:effectLst>
                  <a:outerShdw blurRad="38100" dist="38100" dir="2700000" algn="tl">
                    <a:srgbClr val="000000">
                      <a:alpha val="43137"/>
                    </a:srgbClr>
                  </a:outerShdw>
                </a:effectLst>
                <a:latin typeface="Arial" charset="0"/>
                <a:cs typeface="Arial" charset="0"/>
              </a:rPr>
              <a:t>108 years</a:t>
            </a:r>
            <a:r>
              <a:rPr lang="en-GB" sz="2000" b="1" dirty="0" smtClean="0">
                <a:solidFill>
                  <a:schemeClr val="accent5">
                    <a:lumMod val="50000"/>
                  </a:schemeClr>
                </a:solidFill>
              </a:rPr>
              <a:t>)</a:t>
            </a:r>
          </a:p>
          <a:p>
            <a:pPr marL="0" indent="0" algn="ctr">
              <a:spcBef>
                <a:spcPts val="1200"/>
              </a:spcBef>
              <a:buNone/>
            </a:pPr>
            <a:r>
              <a:rPr lang="en-GB" sz="2000" b="1" dirty="0" smtClean="0">
                <a:solidFill>
                  <a:srgbClr val="003366"/>
                </a:solidFill>
                <a:effectLst>
                  <a:outerShdw blurRad="38100" dist="38100" dir="2700000" algn="tl">
                    <a:srgbClr val="000000">
                      <a:alpha val="43137"/>
                    </a:srgbClr>
                  </a:outerShdw>
                </a:effectLst>
                <a:latin typeface="Arial" charset="0"/>
                <a:cs typeface="Arial" charset="0"/>
              </a:rPr>
              <a:t>Average magnitude of the droughts per year </a:t>
            </a:r>
            <a:r>
              <a:rPr lang="en-GB" sz="2000" b="1" dirty="0" smtClean="0">
                <a:solidFill>
                  <a:schemeClr val="accent5">
                    <a:lumMod val="50000"/>
                  </a:schemeClr>
                </a:solidFill>
              </a:rPr>
              <a:t>in 39 rain gages even distributed over the country</a:t>
            </a:r>
            <a:endParaRPr lang="en-GB" sz="2400" b="1" dirty="0" smtClean="0">
              <a:solidFill>
                <a:schemeClr val="accent5">
                  <a:lumMod val="50000"/>
                </a:schemeClr>
              </a:solidFill>
            </a:endParaRPr>
          </a:p>
        </p:txBody>
      </p:sp>
      <p:sp>
        <p:nvSpPr>
          <p:cNvPr id="7" name="Rectangle 6"/>
          <p:cNvSpPr/>
          <p:nvPr/>
        </p:nvSpPr>
        <p:spPr>
          <a:xfrm>
            <a:off x="3581400" y="2435217"/>
            <a:ext cx="5029200" cy="738664"/>
          </a:xfrm>
          <a:prstGeom prst="rect">
            <a:avLst/>
          </a:prstGeom>
        </p:spPr>
        <p:txBody>
          <a:bodyPr wrap="square">
            <a:spAutoFit/>
          </a:bodyPr>
          <a:lstStyle/>
          <a:p>
            <a:pPr algn="ctr"/>
            <a:r>
              <a:rPr lang="en-GB" b="1" dirty="0" smtClean="0">
                <a:solidFill>
                  <a:srgbClr val="002060"/>
                </a:solidFill>
              </a:rPr>
              <a:t>Yellow bars – in the 108-year period and bars in the last 15 years (</a:t>
            </a:r>
            <a:r>
              <a:rPr lang="en-GB" sz="2400" b="1" dirty="0" smtClean="0">
                <a:solidFill>
                  <a:srgbClr val="FF0000"/>
                </a:solidFill>
              </a:rPr>
              <a:t>almost twice!!!</a:t>
            </a:r>
            <a:r>
              <a:rPr lang="en-GB" b="1" dirty="0" smtClean="0">
                <a:solidFill>
                  <a:srgbClr val="002060"/>
                </a:solidFill>
              </a:rPr>
              <a:t>)</a:t>
            </a:r>
            <a:endParaRPr lang="en-US" dirty="0">
              <a:solidFill>
                <a:srgbClr val="00206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66" y="2228850"/>
            <a:ext cx="8431865"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514599" y="5257800"/>
            <a:ext cx="6418263" cy="1015663"/>
          </a:xfrm>
          <a:prstGeom prst="rect">
            <a:avLst/>
          </a:prstGeom>
        </p:spPr>
        <p:txBody>
          <a:bodyPr wrap="square">
            <a:spAutoFit/>
          </a:bodyPr>
          <a:lstStyle/>
          <a:p>
            <a:pPr algn="ctr"/>
            <a:r>
              <a:rPr lang="en-GB" b="1" dirty="0" smtClean="0">
                <a:solidFill>
                  <a:srgbClr val="002060"/>
                </a:solidFill>
              </a:rPr>
              <a:t>Yellow bars, in the 108-year period (approx. -1.8) and red bars in the last 15 years (approx. -5.5)</a:t>
            </a:r>
          </a:p>
          <a:p>
            <a:pPr algn="ctr"/>
            <a:r>
              <a:rPr lang="en-GB" sz="2400" b="1" dirty="0" smtClean="0">
                <a:solidFill>
                  <a:srgbClr val="FF0000"/>
                </a:solidFill>
              </a:rPr>
              <a:t>Three times worse in the last 15 years!!!</a:t>
            </a:r>
            <a:endParaRPr lang="en-US" dirty="0">
              <a:solidFill>
                <a:srgbClr val="002060"/>
              </a:solidFill>
            </a:endParaRPr>
          </a:p>
        </p:txBody>
      </p:sp>
    </p:spTree>
    <p:extLst>
      <p:ext uri="{BB962C8B-B14F-4D97-AF65-F5344CB8AC3E}">
        <p14:creationId xmlns:p14="http://schemas.microsoft.com/office/powerpoint/2010/main" val="18358801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nvSpPr>
        <p:spPr>
          <a:xfrm>
            <a:off x="228600" y="762000"/>
            <a:ext cx="8915400" cy="1400383"/>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000" b="1" dirty="0" smtClean="0">
                <a:solidFill>
                  <a:schemeClr val="accent5">
                    <a:lumMod val="50000"/>
                  </a:schemeClr>
                </a:solidFill>
              </a:rPr>
              <a:t>Some results (</a:t>
            </a:r>
            <a:r>
              <a:rPr lang="en-GB" sz="1800" dirty="0" smtClean="0">
                <a:solidFill>
                  <a:schemeClr val="accent5">
                    <a:lumMod val="50000"/>
                  </a:schemeClr>
                </a:solidFill>
              </a:rPr>
              <a:t>from last April!</a:t>
            </a:r>
            <a:r>
              <a:rPr lang="en-GB" sz="2000" b="1" dirty="0" smtClean="0">
                <a:solidFill>
                  <a:schemeClr val="accent5">
                    <a:lumMod val="50000"/>
                  </a:schemeClr>
                </a:solidFill>
              </a:rPr>
              <a:t>) about the temporal evolution of the droughts over mainland </a:t>
            </a:r>
            <a:r>
              <a:rPr lang="en-GB" sz="2000" b="1" u="sng" dirty="0">
                <a:solidFill>
                  <a:srgbClr val="003366"/>
                </a:solidFill>
                <a:effectLst>
                  <a:outerShdw blurRad="38100" dist="38100" dir="2700000" algn="tl">
                    <a:srgbClr val="000000">
                      <a:alpha val="43137"/>
                    </a:srgbClr>
                  </a:outerShdw>
                </a:effectLst>
                <a:latin typeface="Arial" charset="0"/>
                <a:cs typeface="Arial" charset="0"/>
              </a:rPr>
              <a:t>Portugal</a:t>
            </a:r>
            <a:r>
              <a:rPr lang="en-GB" sz="2000" b="1" dirty="0" smtClean="0">
                <a:solidFill>
                  <a:schemeClr val="accent5">
                    <a:lumMod val="50000"/>
                  </a:schemeClr>
                </a:solidFill>
              </a:rPr>
              <a:t> from </a:t>
            </a:r>
            <a:r>
              <a:rPr lang="en-GB" sz="2000" b="1" dirty="0">
                <a:solidFill>
                  <a:srgbClr val="003366"/>
                </a:solidFill>
                <a:effectLst>
                  <a:outerShdw blurRad="38100" dist="38100" dir="2700000" algn="tl">
                    <a:srgbClr val="000000">
                      <a:alpha val="43137"/>
                    </a:srgbClr>
                  </a:outerShdw>
                </a:effectLst>
                <a:latin typeface="Arial" charset="0"/>
                <a:cs typeface="Arial" charset="0"/>
              </a:rPr>
              <a:t>October 1910 </a:t>
            </a:r>
            <a:r>
              <a:rPr lang="en-GB" sz="2000" b="1" dirty="0" smtClean="0">
                <a:solidFill>
                  <a:schemeClr val="accent5">
                    <a:lumMod val="50000"/>
                  </a:schemeClr>
                </a:solidFill>
              </a:rPr>
              <a:t>until </a:t>
            </a:r>
            <a:r>
              <a:rPr lang="en-GB" sz="2000" b="1" dirty="0">
                <a:solidFill>
                  <a:srgbClr val="003366"/>
                </a:solidFill>
                <a:effectLst>
                  <a:outerShdw blurRad="38100" dist="38100" dir="2700000" algn="tl">
                    <a:srgbClr val="000000">
                      <a:alpha val="43137"/>
                    </a:srgbClr>
                  </a:outerShdw>
                </a:effectLst>
                <a:latin typeface="Arial" charset="0"/>
                <a:cs typeface="Arial" charset="0"/>
              </a:rPr>
              <a:t>September 2018 </a:t>
            </a:r>
            <a:r>
              <a:rPr lang="en-GB" sz="2000" b="1" dirty="0" smtClean="0">
                <a:solidFill>
                  <a:schemeClr val="accent5">
                    <a:lumMod val="50000"/>
                  </a:schemeClr>
                </a:solidFill>
              </a:rPr>
              <a:t>(</a:t>
            </a:r>
            <a:r>
              <a:rPr lang="en-GB" sz="2000" b="1" dirty="0">
                <a:solidFill>
                  <a:srgbClr val="003366"/>
                </a:solidFill>
                <a:effectLst>
                  <a:outerShdw blurRad="38100" dist="38100" dir="2700000" algn="tl">
                    <a:srgbClr val="000000">
                      <a:alpha val="43137"/>
                    </a:srgbClr>
                  </a:outerShdw>
                </a:effectLst>
                <a:latin typeface="Arial" charset="0"/>
                <a:cs typeface="Arial" charset="0"/>
              </a:rPr>
              <a:t>108 years</a:t>
            </a:r>
            <a:r>
              <a:rPr lang="en-GB" sz="2000" b="1" dirty="0" smtClean="0">
                <a:solidFill>
                  <a:schemeClr val="accent5">
                    <a:lumMod val="50000"/>
                  </a:schemeClr>
                </a:solidFill>
              </a:rPr>
              <a:t>)</a:t>
            </a:r>
          </a:p>
          <a:p>
            <a:pPr marL="0" indent="0" algn="ctr">
              <a:spcBef>
                <a:spcPts val="600"/>
              </a:spcBef>
              <a:buNone/>
            </a:pPr>
            <a:r>
              <a:rPr lang="en-GB" sz="2000" b="1" dirty="0" smtClean="0">
                <a:solidFill>
                  <a:srgbClr val="003366"/>
                </a:solidFill>
                <a:effectLst>
                  <a:outerShdw blurRad="38100" dist="38100" dir="2700000" algn="tl">
                    <a:srgbClr val="000000">
                      <a:alpha val="43137"/>
                    </a:srgbClr>
                  </a:outerShdw>
                </a:effectLst>
                <a:latin typeface="Arial" charset="0"/>
                <a:cs typeface="Arial" charset="0"/>
              </a:rPr>
              <a:t>Frequency of the periods under drought conditions </a:t>
            </a:r>
            <a:r>
              <a:rPr lang="en-GB" sz="2000" b="1" dirty="0">
                <a:solidFill>
                  <a:schemeClr val="accent5">
                    <a:lumMod val="50000"/>
                  </a:schemeClr>
                </a:solidFill>
              </a:rPr>
              <a:t>in three rain gages </a:t>
            </a:r>
            <a:r>
              <a:rPr lang="en-GB" sz="2000" b="1" dirty="0" smtClean="0">
                <a:solidFill>
                  <a:srgbClr val="003366"/>
                </a:solidFill>
                <a:effectLst>
                  <a:outerShdw blurRad="38100" dist="38100" dir="2700000" algn="tl">
                    <a:srgbClr val="000000">
                      <a:alpha val="43137"/>
                    </a:srgbClr>
                  </a:outerShdw>
                </a:effectLst>
                <a:latin typeface="Arial" charset="0"/>
                <a:cs typeface="Arial" charset="0"/>
              </a:rPr>
              <a:t>(</a:t>
            </a:r>
            <a:r>
              <a:rPr lang="en-GB" sz="2000" b="1" dirty="0">
                <a:solidFill>
                  <a:schemeClr val="accent5">
                    <a:lumMod val="50000"/>
                  </a:schemeClr>
                </a:solidFill>
              </a:rPr>
              <a:t>similar behaviour regardless the rain gage</a:t>
            </a:r>
            <a:r>
              <a:rPr lang="en-GB" sz="2000" b="1" dirty="0" smtClean="0">
                <a:solidFill>
                  <a:srgbClr val="003366"/>
                </a:solidFill>
                <a:effectLst>
                  <a:outerShdw blurRad="38100" dist="38100" dir="2700000" algn="tl">
                    <a:srgbClr val="000000">
                      <a:alpha val="43137"/>
                    </a:srgbClr>
                  </a:outerShdw>
                </a:effectLst>
                <a:latin typeface="Arial" charset="0"/>
                <a:cs typeface="Arial" charset="0"/>
              </a:rPr>
              <a:t>)</a:t>
            </a:r>
            <a:endParaRPr lang="en-GB" sz="2400" b="1" dirty="0" smtClean="0">
              <a:solidFill>
                <a:schemeClr val="accent5">
                  <a:lumMod val="50000"/>
                </a:schemeClr>
              </a:solidFill>
            </a:endParaRPr>
          </a:p>
        </p:txBody>
      </p:sp>
      <p:pic>
        <p:nvPicPr>
          <p:cNvPr id="8" name="Imagem 9">
            <a:extLst>
              <a:ext uri="{FF2B5EF4-FFF2-40B4-BE49-F238E27FC236}">
                <a16:creationId xmlns:a16="http://schemas.microsoft.com/office/drawing/2014/main" xmlns="" id="{29EF0825-7628-497A-AA8F-1222FEAD20D9}"/>
              </a:ext>
            </a:extLst>
          </p:cNvPr>
          <p:cNvPicPr>
            <a:picLocks noChangeAspect="1"/>
          </p:cNvPicPr>
          <p:nvPr/>
        </p:nvPicPr>
        <p:blipFill>
          <a:blip r:embed="rId2" cstate="print">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41503" y="2586189"/>
            <a:ext cx="2912504" cy="1440250"/>
          </a:xfrm>
          <a:prstGeom prst="rect">
            <a:avLst/>
          </a:prstGeom>
          <a:ln w="6350">
            <a:noFill/>
          </a:ln>
        </p:spPr>
      </p:pic>
      <p:pic>
        <p:nvPicPr>
          <p:cNvPr id="9" name="Imagem 10">
            <a:extLst>
              <a:ext uri="{FF2B5EF4-FFF2-40B4-BE49-F238E27FC236}">
                <a16:creationId xmlns:a16="http://schemas.microsoft.com/office/drawing/2014/main" xmlns="" id="{FDE7D0CF-3568-4E04-ABBB-6B8E38739E90}"/>
              </a:ext>
            </a:extLst>
          </p:cNvPr>
          <p:cNvPicPr>
            <a:picLocks noChangeAspect="1"/>
          </p:cNvPicPr>
          <p:nvPr/>
        </p:nvPicPr>
        <p:blipFill>
          <a:blip r:embed="rId4" cstate="print">
            <a:graysc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28600" y="4049968"/>
            <a:ext cx="2912504" cy="1431106"/>
          </a:xfrm>
          <a:prstGeom prst="rect">
            <a:avLst/>
          </a:prstGeom>
          <a:ln w="6350">
            <a:noFill/>
          </a:ln>
        </p:spPr>
      </p:pic>
      <p:pic>
        <p:nvPicPr>
          <p:cNvPr id="10" name="Imagem 13">
            <a:extLst>
              <a:ext uri="{FF2B5EF4-FFF2-40B4-BE49-F238E27FC236}">
                <a16:creationId xmlns:a16="http://schemas.microsoft.com/office/drawing/2014/main" xmlns="" id="{6ABE4E75-8D63-4FE8-B333-80470890ADC1}"/>
              </a:ext>
            </a:extLst>
          </p:cNvPr>
          <p:cNvPicPr>
            <a:picLocks noChangeAspect="1"/>
          </p:cNvPicPr>
          <p:nvPr/>
        </p:nvPicPr>
        <p:blipFill rotWithShape="1">
          <a:blip r:embed="rId6" cstate="print">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924" r="1"/>
          <a:stretch/>
        </p:blipFill>
        <p:spPr bwMode="auto">
          <a:xfrm>
            <a:off x="3234740" y="2590120"/>
            <a:ext cx="2935393" cy="1440250"/>
          </a:xfrm>
          <a:prstGeom prst="rect">
            <a:avLst/>
          </a:prstGeom>
          <a:ln>
            <a:noFill/>
          </a:ln>
          <a:extLst>
            <a:ext uri="{53640926-AAD7-44D8-BBD7-CCE9431645EC}">
              <a14:shadowObscured xmlns:a14="http://schemas.microsoft.com/office/drawing/2010/main"/>
            </a:ext>
          </a:extLst>
        </p:spPr>
      </p:pic>
      <p:pic>
        <p:nvPicPr>
          <p:cNvPr id="11" name="Imagem 14">
            <a:extLst>
              <a:ext uri="{FF2B5EF4-FFF2-40B4-BE49-F238E27FC236}">
                <a16:creationId xmlns:a16="http://schemas.microsoft.com/office/drawing/2014/main" xmlns="" id="{69079F8A-4811-4BE4-9C75-7C844F1D7B10}"/>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3241406" y="4027862"/>
            <a:ext cx="2930794" cy="1458538"/>
          </a:xfrm>
          <a:prstGeom prst="rect">
            <a:avLst/>
          </a:prstGeom>
        </p:spPr>
      </p:pic>
      <p:pic>
        <p:nvPicPr>
          <p:cNvPr id="12" name="Imagem 16">
            <a:extLst>
              <a:ext uri="{FF2B5EF4-FFF2-40B4-BE49-F238E27FC236}">
                <a16:creationId xmlns:a16="http://schemas.microsoft.com/office/drawing/2014/main" xmlns="" id="{90948791-7FF3-49BD-B26D-2FB90F3ACB84}"/>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6231496" y="2574868"/>
            <a:ext cx="2912504" cy="1444821"/>
          </a:xfrm>
          <a:prstGeom prst="rect">
            <a:avLst/>
          </a:prstGeom>
        </p:spPr>
      </p:pic>
      <p:pic>
        <p:nvPicPr>
          <p:cNvPr id="13" name="Imagem 18">
            <a:extLst>
              <a:ext uri="{FF2B5EF4-FFF2-40B4-BE49-F238E27FC236}">
                <a16:creationId xmlns:a16="http://schemas.microsoft.com/office/drawing/2014/main" xmlns="" id="{F422FA5C-FFAA-4A25-94F2-548CA45774E9}"/>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6226953" y="4049967"/>
            <a:ext cx="2907933" cy="1408244"/>
          </a:xfrm>
          <a:prstGeom prst="rect">
            <a:avLst/>
          </a:prstGeom>
        </p:spPr>
      </p:pic>
      <p:sp>
        <p:nvSpPr>
          <p:cNvPr id="14" name="Rectangle 13"/>
          <p:cNvSpPr/>
          <p:nvPr/>
        </p:nvSpPr>
        <p:spPr>
          <a:xfrm>
            <a:off x="2521022" y="5562600"/>
            <a:ext cx="5479978" cy="646331"/>
          </a:xfrm>
          <a:prstGeom prst="rect">
            <a:avLst/>
          </a:prstGeom>
        </p:spPr>
        <p:txBody>
          <a:bodyPr wrap="square">
            <a:spAutoFit/>
          </a:bodyPr>
          <a:lstStyle/>
          <a:p>
            <a:pPr algn="ctr"/>
            <a:r>
              <a:rPr lang="en-GB" b="1" dirty="0" smtClean="0">
                <a:solidFill>
                  <a:srgbClr val="FF0000"/>
                </a:solidFill>
              </a:rPr>
              <a:t>Very pronounced increase  in the frequency of the periods under drought conditions in recent years</a:t>
            </a:r>
            <a:endParaRPr lang="en-US" dirty="0">
              <a:solidFill>
                <a:srgbClr val="FF0000"/>
              </a:solidFill>
            </a:endParaRPr>
          </a:p>
        </p:txBody>
      </p:sp>
      <p:sp>
        <p:nvSpPr>
          <p:cNvPr id="15"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27</a:t>
            </a:fld>
            <a:endParaRPr lang="pt-PT" altLang="pt-PT" sz="900" b="1">
              <a:solidFill>
                <a:schemeClr val="tx2"/>
              </a:solidFill>
            </a:endParaRPr>
          </a:p>
        </p:txBody>
      </p:sp>
      <p:sp>
        <p:nvSpPr>
          <p:cNvPr id="16" name="CaixaDeTexto 28">
            <a:extLst>
              <a:ext uri="{FF2B5EF4-FFF2-40B4-BE49-F238E27FC236}">
                <a16:creationId xmlns:a16="http://schemas.microsoft.com/office/drawing/2014/main" xmlns="" id="{EA5C79F6-6050-49CD-93A5-D773BCA98C9D}"/>
              </a:ext>
            </a:extLst>
          </p:cNvPr>
          <p:cNvSpPr txBox="1"/>
          <p:nvPr/>
        </p:nvSpPr>
        <p:spPr>
          <a:xfrm>
            <a:off x="762000" y="2346268"/>
            <a:ext cx="1600200" cy="338554"/>
          </a:xfrm>
          <a:prstGeom prst="rect">
            <a:avLst/>
          </a:prstGeom>
          <a:noFill/>
        </p:spPr>
        <p:txBody>
          <a:bodyPr wrap="square" rtlCol="0">
            <a:spAutoFit/>
          </a:bodyPr>
          <a:lstStyle/>
          <a:p>
            <a:pPr algn="ctr"/>
            <a:r>
              <a:rPr lang="pt-PT" sz="1600" dirty="0" smtClean="0">
                <a:latin typeface="+mj-lt"/>
              </a:rPr>
              <a:t>Leonte </a:t>
            </a:r>
            <a:r>
              <a:rPr lang="pt-PT" sz="1600" dirty="0" err="1" smtClean="0">
                <a:latin typeface="+mj-lt"/>
              </a:rPr>
              <a:t>rain</a:t>
            </a:r>
            <a:r>
              <a:rPr lang="pt-PT" sz="1600" dirty="0" smtClean="0">
                <a:latin typeface="+mj-lt"/>
              </a:rPr>
              <a:t> gage</a:t>
            </a:r>
            <a:endParaRPr lang="pt-PT" sz="1600" dirty="0">
              <a:latin typeface="+mj-lt"/>
            </a:endParaRPr>
          </a:p>
        </p:txBody>
      </p:sp>
      <p:sp>
        <p:nvSpPr>
          <p:cNvPr id="17" name="CaixaDeTexto 29">
            <a:extLst>
              <a:ext uri="{FF2B5EF4-FFF2-40B4-BE49-F238E27FC236}">
                <a16:creationId xmlns:a16="http://schemas.microsoft.com/office/drawing/2014/main" xmlns="" id="{8252E5D2-4AF8-444E-A9BB-89C00E2974E7}"/>
              </a:ext>
            </a:extLst>
          </p:cNvPr>
          <p:cNvSpPr txBox="1"/>
          <p:nvPr/>
        </p:nvSpPr>
        <p:spPr>
          <a:xfrm>
            <a:off x="3915808" y="2346268"/>
            <a:ext cx="1722992" cy="338554"/>
          </a:xfrm>
          <a:prstGeom prst="rect">
            <a:avLst/>
          </a:prstGeom>
          <a:noFill/>
        </p:spPr>
        <p:txBody>
          <a:bodyPr wrap="square" rtlCol="0">
            <a:spAutoFit/>
          </a:bodyPr>
          <a:lstStyle/>
          <a:p>
            <a:pPr algn="ctr"/>
            <a:r>
              <a:rPr lang="pt-PT" sz="1600" dirty="0" smtClean="0">
                <a:latin typeface="+mj-lt"/>
              </a:rPr>
              <a:t>Carviçais</a:t>
            </a:r>
            <a:r>
              <a:rPr lang="pt-PT" sz="1600" dirty="0"/>
              <a:t> </a:t>
            </a:r>
            <a:r>
              <a:rPr lang="pt-PT" sz="1600" dirty="0" err="1"/>
              <a:t>rain</a:t>
            </a:r>
            <a:r>
              <a:rPr lang="pt-PT" sz="1600" dirty="0"/>
              <a:t> gage</a:t>
            </a:r>
            <a:endParaRPr lang="pt-PT" sz="1600" dirty="0">
              <a:latin typeface="+mj-lt"/>
            </a:endParaRPr>
          </a:p>
        </p:txBody>
      </p:sp>
      <p:sp>
        <p:nvSpPr>
          <p:cNvPr id="18" name="CaixaDeTexto 30">
            <a:extLst>
              <a:ext uri="{FF2B5EF4-FFF2-40B4-BE49-F238E27FC236}">
                <a16:creationId xmlns:a16="http://schemas.microsoft.com/office/drawing/2014/main" xmlns="" id="{DCB8B325-40AB-48C8-93F4-62D36F0BA2F9}"/>
              </a:ext>
            </a:extLst>
          </p:cNvPr>
          <p:cNvSpPr txBox="1"/>
          <p:nvPr/>
        </p:nvSpPr>
        <p:spPr>
          <a:xfrm>
            <a:off x="6876144" y="2327028"/>
            <a:ext cx="1761331" cy="338554"/>
          </a:xfrm>
          <a:prstGeom prst="rect">
            <a:avLst/>
          </a:prstGeom>
          <a:noFill/>
        </p:spPr>
        <p:txBody>
          <a:bodyPr wrap="square" rtlCol="0">
            <a:spAutoFit/>
          </a:bodyPr>
          <a:lstStyle/>
          <a:p>
            <a:pPr algn="ctr"/>
            <a:r>
              <a:rPr lang="pt-PT" sz="1600" dirty="0" smtClean="0">
                <a:latin typeface="+mj-lt"/>
              </a:rPr>
              <a:t>Pernes</a:t>
            </a:r>
            <a:r>
              <a:rPr lang="pt-PT" sz="1600" dirty="0"/>
              <a:t> </a:t>
            </a:r>
            <a:r>
              <a:rPr lang="pt-PT" sz="1600" dirty="0" err="1"/>
              <a:t>rain</a:t>
            </a:r>
            <a:r>
              <a:rPr lang="pt-PT" sz="1600" dirty="0"/>
              <a:t> gage</a:t>
            </a:r>
            <a:endParaRPr lang="pt-PT" sz="1600" dirty="0">
              <a:latin typeface="+mj-lt"/>
            </a:endParaRPr>
          </a:p>
        </p:txBody>
      </p:sp>
      <p:sp>
        <p:nvSpPr>
          <p:cNvPr id="19" name="CaixaDeTexto 21">
            <a:extLst>
              <a:ext uri="{FF2B5EF4-FFF2-40B4-BE49-F238E27FC236}">
                <a16:creationId xmlns:a16="http://schemas.microsoft.com/office/drawing/2014/main" xmlns="" id="{C4929AFF-9BDB-4ABF-88CE-3AD8B047438C}"/>
              </a:ext>
            </a:extLst>
          </p:cNvPr>
          <p:cNvSpPr txBox="1"/>
          <p:nvPr/>
        </p:nvSpPr>
        <p:spPr>
          <a:xfrm rot="16200000">
            <a:off x="-118723" y="3027570"/>
            <a:ext cx="576000" cy="338554"/>
          </a:xfrm>
          <a:prstGeom prst="rect">
            <a:avLst/>
          </a:prstGeom>
          <a:solidFill>
            <a:schemeClr val="bg1"/>
          </a:solidFill>
        </p:spPr>
        <p:txBody>
          <a:bodyPr wrap="square" rtlCol="0">
            <a:spAutoFit/>
          </a:bodyPr>
          <a:lstStyle/>
          <a:p>
            <a:pPr algn="ctr"/>
            <a:r>
              <a:rPr lang="pt-PT" sz="1600" dirty="0">
                <a:latin typeface="+mj-lt"/>
              </a:rPr>
              <a:t>SPI3</a:t>
            </a:r>
          </a:p>
        </p:txBody>
      </p:sp>
      <p:sp>
        <p:nvSpPr>
          <p:cNvPr id="20" name="CaixaDeTexto 22">
            <a:extLst>
              <a:ext uri="{FF2B5EF4-FFF2-40B4-BE49-F238E27FC236}">
                <a16:creationId xmlns:a16="http://schemas.microsoft.com/office/drawing/2014/main" xmlns="" id="{467F8AC7-8831-486F-ADF5-9D783CDF291E}"/>
              </a:ext>
            </a:extLst>
          </p:cNvPr>
          <p:cNvSpPr txBox="1"/>
          <p:nvPr/>
        </p:nvSpPr>
        <p:spPr>
          <a:xfrm rot="16200000">
            <a:off x="-100723" y="4497791"/>
            <a:ext cx="540000" cy="338554"/>
          </a:xfrm>
          <a:prstGeom prst="rect">
            <a:avLst/>
          </a:prstGeom>
          <a:solidFill>
            <a:schemeClr val="bg1"/>
          </a:solidFill>
        </p:spPr>
        <p:txBody>
          <a:bodyPr wrap="square" rtlCol="0">
            <a:spAutoFit/>
          </a:bodyPr>
          <a:lstStyle/>
          <a:p>
            <a:pPr algn="ctr"/>
            <a:r>
              <a:rPr lang="pt-PT" sz="1600" dirty="0">
                <a:latin typeface="+mj-lt"/>
              </a:rPr>
              <a:t>SPI6</a:t>
            </a:r>
          </a:p>
        </p:txBody>
      </p:sp>
    </p:spTree>
    <p:extLst>
      <p:ext uri="{BB962C8B-B14F-4D97-AF65-F5344CB8AC3E}">
        <p14:creationId xmlns:p14="http://schemas.microsoft.com/office/powerpoint/2010/main" val="165940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804208"/>
            <a:ext cx="4704576" cy="180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819400"/>
            <a:ext cx="4149622" cy="31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34000" y="914400"/>
            <a:ext cx="3429000" cy="1200329"/>
          </a:xfrm>
          <a:prstGeom prst="rect">
            <a:avLst/>
          </a:prstGeom>
        </p:spPr>
        <p:txBody>
          <a:bodyPr wrap="square">
            <a:spAutoFit/>
          </a:bodyPr>
          <a:lstStyle/>
          <a:p>
            <a:pPr algn="ctr"/>
            <a:r>
              <a:rPr lang="en-GB" sz="2400" b="1" dirty="0" smtClean="0">
                <a:solidFill>
                  <a:schemeClr val="accent5">
                    <a:lumMod val="50000"/>
                  </a:schemeClr>
                </a:solidFill>
              </a:rPr>
              <a:t>… to develop  forecasting capabilities based on teleconnection  indexes</a:t>
            </a:r>
            <a:endParaRPr lang="en-US" sz="2400" dirty="0"/>
          </a:p>
        </p:txBody>
      </p:sp>
      <p:pic>
        <p:nvPicPr>
          <p:cNvPr id="7" name="Picture 1"/>
          <p:cNvPicPr>
            <a:picLocks noChangeAspect="1"/>
          </p:cNvPicPr>
          <p:nvPr/>
        </p:nvPicPr>
        <p:blipFill rotWithShape="1">
          <a:blip r:embed="rId4" cstate="print">
            <a:extLst>
              <a:ext uri="{28A0092B-C50C-407E-A947-70E740481C1C}">
                <a14:useLocalDpi xmlns:a14="http://schemas.microsoft.com/office/drawing/2010/main"/>
              </a:ext>
            </a:extLst>
          </a:blip>
          <a:srcRect t="2448" r="17805" b="66416"/>
          <a:stretch/>
        </p:blipFill>
        <p:spPr bwMode="auto">
          <a:xfrm>
            <a:off x="4704576" y="2209800"/>
            <a:ext cx="4363223" cy="238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724564" y="4724400"/>
            <a:ext cx="4190999" cy="923330"/>
          </a:xfrm>
          <a:prstGeom prst="rect">
            <a:avLst/>
          </a:prstGeom>
        </p:spPr>
        <p:txBody>
          <a:bodyPr wrap="square">
            <a:spAutoFit/>
          </a:bodyPr>
          <a:lstStyle/>
          <a:p>
            <a:pPr algn="ctr"/>
            <a:r>
              <a:rPr lang="en-GB" b="1" dirty="0" smtClean="0">
                <a:solidFill>
                  <a:schemeClr val="accent5">
                    <a:lumMod val="50000"/>
                  </a:schemeClr>
                </a:solidFill>
              </a:rPr>
              <a:t>For Portugal – probability maps for different time scales and drought intensities – still a long walk</a:t>
            </a:r>
            <a:endParaRPr lang="en-US" sz="2000" dirty="0"/>
          </a:p>
        </p:txBody>
      </p:sp>
    </p:spTree>
    <p:extLst>
      <p:ext uri="{BB962C8B-B14F-4D97-AF65-F5344CB8AC3E}">
        <p14:creationId xmlns:p14="http://schemas.microsoft.com/office/powerpoint/2010/main" val="1312901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581" t="6558" r="22694" b="11066"/>
          <a:stretch/>
        </p:blipFill>
        <p:spPr bwMode="auto">
          <a:xfrm>
            <a:off x="-6246" y="845694"/>
            <a:ext cx="7120328" cy="6026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62800" y="1828800"/>
            <a:ext cx="1905000" cy="3785652"/>
          </a:xfrm>
          <a:prstGeom prst="rect">
            <a:avLst/>
          </a:prstGeom>
        </p:spPr>
        <p:txBody>
          <a:bodyPr wrap="square">
            <a:spAutoFit/>
          </a:bodyPr>
          <a:lstStyle/>
          <a:p>
            <a:pPr algn="ctr"/>
            <a:r>
              <a:rPr lang="en-GB" sz="2400" b="1" dirty="0" smtClean="0">
                <a:solidFill>
                  <a:schemeClr val="accent5">
                    <a:lumMod val="50000"/>
                  </a:schemeClr>
                </a:solidFill>
              </a:rPr>
              <a:t>… to develop  forecasting capabilities based on teleconnection  indexes</a:t>
            </a:r>
          </a:p>
          <a:p>
            <a:pPr algn="ctr"/>
            <a:endParaRPr lang="en-GB" sz="2400" b="1" dirty="0">
              <a:solidFill>
                <a:schemeClr val="accent5">
                  <a:lumMod val="50000"/>
                </a:schemeClr>
              </a:solidFill>
            </a:endParaRPr>
          </a:p>
          <a:p>
            <a:pPr algn="ctr"/>
            <a:r>
              <a:rPr lang="en-GB" sz="2400" b="1" dirty="0" smtClean="0">
                <a:solidFill>
                  <a:schemeClr val="accent5">
                    <a:lumMod val="50000"/>
                  </a:schemeClr>
                </a:solidFill>
              </a:rPr>
              <a:t>Case study of Madeira Island - NAO</a:t>
            </a:r>
            <a:endParaRPr lang="en-US" sz="2400" dirty="0"/>
          </a:p>
        </p:txBody>
      </p:sp>
    </p:spTree>
    <p:extLst>
      <p:ext uri="{BB962C8B-B14F-4D97-AF65-F5344CB8AC3E}">
        <p14:creationId xmlns:p14="http://schemas.microsoft.com/office/powerpoint/2010/main" val="2453028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B97CBBF-8271-4DD8-A0A1-2326C5589DCB}"/>
              </a:ext>
            </a:extLst>
          </p:cNvPr>
          <p:cNvPicPr>
            <a:picLocks noChangeAspect="1"/>
          </p:cNvPicPr>
          <p:nvPr/>
        </p:nvPicPr>
        <p:blipFill>
          <a:blip r:embed="rId2"/>
          <a:stretch>
            <a:fillRect/>
          </a:stretch>
        </p:blipFill>
        <p:spPr>
          <a:xfrm>
            <a:off x="2634087" y="1219200"/>
            <a:ext cx="6484734" cy="5016770"/>
          </a:xfrm>
          <a:prstGeom prst="rect">
            <a:avLst/>
          </a:prstGeom>
        </p:spPr>
      </p:pic>
      <p:pic>
        <p:nvPicPr>
          <p:cNvPr id="4" name="Picture 3">
            <a:extLst>
              <a:ext uri="{FF2B5EF4-FFF2-40B4-BE49-F238E27FC236}">
                <a16:creationId xmlns="" xmlns:a16="http://schemas.microsoft.com/office/drawing/2014/main" id="{09272F7F-73FB-444A-827F-25359C9AC1C9}"/>
              </a:ext>
            </a:extLst>
          </p:cNvPr>
          <p:cNvPicPr>
            <a:picLocks noChangeAspect="1"/>
          </p:cNvPicPr>
          <p:nvPr/>
        </p:nvPicPr>
        <p:blipFill rotWithShape="1">
          <a:blip r:embed="rId3"/>
          <a:srcRect t="-4838" b="4838"/>
          <a:stretch/>
        </p:blipFill>
        <p:spPr>
          <a:xfrm>
            <a:off x="76199" y="1295400"/>
            <a:ext cx="3058239" cy="1972886"/>
          </a:xfrm>
          <a:prstGeom prst="rect">
            <a:avLst/>
          </a:prstGeom>
        </p:spPr>
      </p:pic>
      <p:pic>
        <p:nvPicPr>
          <p:cNvPr id="5" name="Picture 4">
            <a:extLst>
              <a:ext uri="{FF2B5EF4-FFF2-40B4-BE49-F238E27FC236}">
                <a16:creationId xmlns="" xmlns:a16="http://schemas.microsoft.com/office/drawing/2014/main" id="{10B3D578-0E5A-4132-B026-01A5781BC17F}"/>
              </a:ext>
            </a:extLst>
          </p:cNvPr>
          <p:cNvPicPr>
            <a:picLocks noChangeAspect="1"/>
          </p:cNvPicPr>
          <p:nvPr/>
        </p:nvPicPr>
        <p:blipFill>
          <a:blip r:embed="rId4"/>
          <a:stretch>
            <a:fillRect/>
          </a:stretch>
        </p:blipFill>
        <p:spPr>
          <a:xfrm>
            <a:off x="76200" y="3771446"/>
            <a:ext cx="3028421" cy="1889883"/>
          </a:xfrm>
          <a:prstGeom prst="rect">
            <a:avLst/>
          </a:prstGeom>
        </p:spPr>
      </p:pic>
      <p:cxnSp>
        <p:nvCxnSpPr>
          <p:cNvPr id="7" name="Straight Connector 6">
            <a:extLst>
              <a:ext uri="{FF2B5EF4-FFF2-40B4-BE49-F238E27FC236}">
                <a16:creationId xmlns="" xmlns:a16="http://schemas.microsoft.com/office/drawing/2014/main" id="{B652F4CD-50DF-4EC8-891C-1160586B028C}"/>
              </a:ext>
            </a:extLst>
          </p:cNvPr>
          <p:cNvCxnSpPr/>
          <p:nvPr/>
        </p:nvCxnSpPr>
        <p:spPr>
          <a:xfrm flipH="1" flipV="1">
            <a:off x="2971800" y="2438400"/>
            <a:ext cx="8382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4B98E315-CC82-4EF5-A0B0-D6D36C261F4B}"/>
              </a:ext>
            </a:extLst>
          </p:cNvPr>
          <p:cNvCxnSpPr>
            <a:cxnSpLocks/>
          </p:cNvCxnSpPr>
          <p:nvPr/>
        </p:nvCxnSpPr>
        <p:spPr>
          <a:xfrm flipH="1">
            <a:off x="3104621" y="4641985"/>
            <a:ext cx="868018" cy="3872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 xmlns:a16="http://schemas.microsoft.com/office/drawing/2014/main" id="{5B86B438-AAEB-4CCC-96AF-79A54416517F}"/>
              </a:ext>
            </a:extLst>
          </p:cNvPr>
          <p:cNvSpPr/>
          <p:nvPr/>
        </p:nvSpPr>
        <p:spPr>
          <a:xfrm>
            <a:off x="3733800" y="29718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764A1642-7497-4C14-B4EC-B6639BF31C17}"/>
              </a:ext>
            </a:extLst>
          </p:cNvPr>
          <p:cNvSpPr/>
          <p:nvPr/>
        </p:nvSpPr>
        <p:spPr>
          <a:xfrm>
            <a:off x="3833128" y="45720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96668" y="746703"/>
            <a:ext cx="4693464" cy="461665"/>
          </a:xfrm>
          <a:prstGeom prst="rect">
            <a:avLst/>
          </a:prstGeom>
        </p:spPr>
        <p:txBody>
          <a:bodyPr wrap="none">
            <a:spAutoFit/>
          </a:bodyPr>
          <a:lstStyle/>
          <a:p>
            <a:r>
              <a:rPr lang="en-US" altLang="pt-PT" sz="2400" b="1" cap="small" dirty="0" smtClean="0">
                <a:solidFill>
                  <a:srgbClr val="003366"/>
                </a:solidFill>
                <a:effectLst>
                  <a:outerShdw blurRad="38100" dist="38100" dir="2700000" algn="tl">
                    <a:srgbClr val="C0C0C0"/>
                  </a:outerShdw>
                </a:effectLst>
              </a:rPr>
              <a:t>Pronounced hydrological variability</a:t>
            </a:r>
            <a:endParaRPr lang="en-US" sz="2400" cap="small" dirty="0"/>
          </a:p>
        </p:txBody>
      </p:sp>
      <p:sp>
        <p:nvSpPr>
          <p:cNvPr id="2" name="AutoShape 2" descr="https://webmail.tecnico.ulisboa.pt/rc/?_task=mail&amp;_action=get&amp;_mbox=INBOX&amp;_uid=79070&amp;_token=SXMUhsAC1ULb9tOiN1EHclE749xZUt3w&amp;_part=1.2&amp;_embed=1&amp;_mimeclass=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5181600"/>
            <a:ext cx="3652035" cy="81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513136" y="3690909"/>
            <a:ext cx="662682" cy="369332"/>
          </a:xfrm>
          <a:prstGeom prst="rect">
            <a:avLst/>
          </a:prstGeom>
        </p:spPr>
        <p:txBody>
          <a:bodyPr wrap="none">
            <a:spAutoFit/>
          </a:bodyPr>
          <a:lstStyle/>
          <a:p>
            <a:r>
              <a:rPr lang="en-US" altLang="pt-PT" b="1" cap="small" dirty="0" smtClean="0">
                <a:effectLst>
                  <a:outerShdw blurRad="38100" dist="38100" dir="2700000" algn="tl">
                    <a:srgbClr val="C0C0C0"/>
                  </a:outerShdw>
                </a:effectLst>
              </a:rPr>
              <a:t>Spain</a:t>
            </a:r>
            <a:endParaRPr lang="en-US" dirty="0"/>
          </a:p>
        </p:txBody>
      </p:sp>
      <p:sp>
        <p:nvSpPr>
          <p:cNvPr id="14" name="Rectangle 13"/>
          <p:cNvSpPr/>
          <p:nvPr/>
        </p:nvSpPr>
        <p:spPr>
          <a:xfrm>
            <a:off x="3462430" y="3352800"/>
            <a:ext cx="880970" cy="646331"/>
          </a:xfrm>
          <a:prstGeom prst="rect">
            <a:avLst/>
          </a:prstGeom>
        </p:spPr>
        <p:txBody>
          <a:bodyPr wrap="square">
            <a:spAutoFit/>
          </a:bodyPr>
          <a:lstStyle/>
          <a:p>
            <a:r>
              <a:rPr lang="en-US" altLang="pt-PT" b="1" cap="small" dirty="0" err="1" smtClean="0">
                <a:effectLst>
                  <a:outerShdw blurRad="38100" dist="38100" dir="2700000" algn="tl">
                    <a:srgbClr val="C0C0C0"/>
                  </a:outerShdw>
                </a:effectLst>
              </a:rPr>
              <a:t>Portu</a:t>
            </a:r>
            <a:r>
              <a:rPr lang="en-US" altLang="pt-PT" b="1" cap="small" dirty="0" smtClean="0">
                <a:effectLst>
                  <a:outerShdw blurRad="38100" dist="38100" dir="2700000" algn="tl">
                    <a:srgbClr val="C0C0C0"/>
                  </a:outerShdw>
                </a:effectLst>
              </a:rPr>
              <a:t>-gal</a:t>
            </a:r>
            <a:endParaRPr lang="en-US" dirty="0"/>
          </a:p>
        </p:txBody>
      </p:sp>
      <p:sp>
        <p:nvSpPr>
          <p:cNvPr id="15" name="Rectangle 14"/>
          <p:cNvSpPr/>
          <p:nvPr/>
        </p:nvSpPr>
        <p:spPr>
          <a:xfrm rot="16200000">
            <a:off x="2519836" y="2814165"/>
            <a:ext cx="1578061" cy="369332"/>
          </a:xfrm>
          <a:prstGeom prst="rect">
            <a:avLst/>
          </a:prstGeom>
        </p:spPr>
        <p:txBody>
          <a:bodyPr wrap="none">
            <a:spAutoFit/>
          </a:bodyPr>
          <a:lstStyle/>
          <a:p>
            <a:r>
              <a:rPr lang="en-US" altLang="pt-PT" b="1" dirty="0" smtClean="0">
                <a:solidFill>
                  <a:schemeClr val="tx2">
                    <a:lumMod val="50000"/>
                  </a:schemeClr>
                </a:solidFill>
                <a:effectLst>
                  <a:outerShdw blurRad="38100" dist="38100" dir="2700000" algn="tl">
                    <a:srgbClr val="C0C0C0"/>
                  </a:outerShdw>
                </a:effectLst>
              </a:rPr>
              <a:t>Atlantic Ocean</a:t>
            </a:r>
            <a:endParaRPr lang="en-US" dirty="0">
              <a:solidFill>
                <a:schemeClr val="tx2">
                  <a:lumMod val="50000"/>
                </a:schemeClr>
              </a:solidFill>
            </a:endParaRPr>
          </a:p>
        </p:txBody>
      </p:sp>
      <p:sp>
        <p:nvSpPr>
          <p:cNvPr id="16" name="Rectangle 15"/>
          <p:cNvSpPr/>
          <p:nvPr/>
        </p:nvSpPr>
        <p:spPr>
          <a:xfrm>
            <a:off x="4012059" y="2072566"/>
            <a:ext cx="662682" cy="369332"/>
          </a:xfrm>
          <a:prstGeom prst="rect">
            <a:avLst/>
          </a:prstGeom>
        </p:spPr>
        <p:txBody>
          <a:bodyPr wrap="none">
            <a:spAutoFit/>
          </a:bodyPr>
          <a:lstStyle/>
          <a:p>
            <a:r>
              <a:rPr lang="en-US" altLang="pt-PT" b="1" cap="small" dirty="0" smtClean="0">
                <a:effectLst>
                  <a:outerShdw blurRad="38100" dist="38100" dir="2700000" algn="tl">
                    <a:srgbClr val="C0C0C0"/>
                  </a:outerShdw>
                </a:effectLst>
              </a:rPr>
              <a:t>Spain</a:t>
            </a:r>
            <a:endParaRPr lang="en-US" dirty="0"/>
          </a:p>
        </p:txBody>
      </p:sp>
    </p:spTree>
    <p:extLst>
      <p:ext uri="{BB962C8B-B14F-4D97-AF65-F5344CB8AC3E}">
        <p14:creationId xmlns:p14="http://schemas.microsoft.com/office/powerpoint/2010/main" val="10700673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804208"/>
            <a:ext cx="4704576" cy="180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819400"/>
            <a:ext cx="4149622" cy="31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34000" y="762000"/>
            <a:ext cx="3429000" cy="1200329"/>
          </a:xfrm>
          <a:prstGeom prst="rect">
            <a:avLst/>
          </a:prstGeom>
        </p:spPr>
        <p:txBody>
          <a:bodyPr wrap="square">
            <a:spAutoFit/>
          </a:bodyPr>
          <a:lstStyle/>
          <a:p>
            <a:pPr algn="ctr"/>
            <a:r>
              <a:rPr lang="en-GB" sz="2400" b="1" dirty="0" smtClean="0">
                <a:solidFill>
                  <a:schemeClr val="bg1">
                    <a:lumMod val="85000"/>
                  </a:schemeClr>
                </a:solidFill>
              </a:rPr>
              <a:t>… to develop  forecasting capabilities based on teleconnection  indexes</a:t>
            </a:r>
            <a:endParaRPr lang="en-US" sz="2400" dirty="0">
              <a:solidFill>
                <a:schemeClr val="bg1">
                  <a:lumMod val="85000"/>
                </a:schemeClr>
              </a:solidFill>
            </a:endParaRPr>
          </a:p>
        </p:txBody>
      </p:sp>
      <p:pic>
        <p:nvPicPr>
          <p:cNvPr id="7" name="Picture 1"/>
          <p:cNvPicPr>
            <a:picLocks noChangeAspect="1"/>
          </p:cNvPicPr>
          <p:nvPr/>
        </p:nvPicPr>
        <p:blipFill rotWithShape="1">
          <a:blip r:embed="rId4" cstate="print">
            <a:extLst>
              <a:ext uri="{28A0092B-C50C-407E-A947-70E740481C1C}">
                <a14:useLocalDpi xmlns:a14="http://schemas.microsoft.com/office/drawing/2010/main"/>
              </a:ext>
            </a:extLst>
          </a:blip>
          <a:srcRect t="2448" r="17805" b="66416"/>
          <a:stretch/>
        </p:blipFill>
        <p:spPr bwMode="auto">
          <a:xfrm>
            <a:off x="4704576" y="2057400"/>
            <a:ext cx="4363223" cy="238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724564" y="4572000"/>
            <a:ext cx="4190999" cy="1661993"/>
          </a:xfrm>
          <a:prstGeom prst="rect">
            <a:avLst/>
          </a:prstGeom>
        </p:spPr>
        <p:txBody>
          <a:bodyPr wrap="square">
            <a:spAutoFit/>
          </a:bodyPr>
          <a:lstStyle/>
          <a:p>
            <a:pPr algn="ctr"/>
            <a:r>
              <a:rPr lang="en-GB" b="1" dirty="0" smtClean="0">
                <a:solidFill>
                  <a:schemeClr val="bg1">
                    <a:lumMod val="85000"/>
                  </a:schemeClr>
                </a:solidFill>
              </a:rPr>
              <a:t>For Portugal – probability maps for different time scales and drought intensities – still a long walk</a:t>
            </a:r>
          </a:p>
          <a:p>
            <a:pPr algn="ctr"/>
            <a:r>
              <a:rPr lang="en-GB" sz="2400" b="1" u="sng" dirty="0" smtClean="0">
                <a:solidFill>
                  <a:schemeClr val="accent5">
                    <a:lumMod val="50000"/>
                  </a:schemeClr>
                </a:solidFill>
              </a:rPr>
              <a:t>IST newest bet - drought forecasting based on copulas</a:t>
            </a:r>
            <a:endParaRPr lang="en-US" sz="2400" u="sng" dirty="0"/>
          </a:p>
        </p:txBody>
      </p:sp>
    </p:spTree>
    <p:extLst>
      <p:ext uri="{BB962C8B-B14F-4D97-AF65-F5344CB8AC3E}">
        <p14:creationId xmlns:p14="http://schemas.microsoft.com/office/powerpoint/2010/main" val="4168498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31</a:t>
            </a:fld>
            <a:endParaRPr lang="pt-PT" altLang="pt-PT" sz="900" b="1">
              <a:solidFill>
                <a:schemeClr val="tx2"/>
              </a:solidFill>
            </a:endParaRPr>
          </a:p>
        </p:txBody>
      </p:sp>
      <p:sp>
        <p:nvSpPr>
          <p:cNvPr id="3" name="Subtitle 2"/>
          <p:cNvSpPr txBox="1">
            <a:spLocks/>
          </p:cNvSpPr>
          <p:nvPr/>
        </p:nvSpPr>
        <p:spPr>
          <a:xfrm>
            <a:off x="304800" y="762000"/>
            <a:ext cx="8551164" cy="114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3600" b="1" u="sng"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Third Session – Topics for the training material</a:t>
            </a:r>
          </a:p>
          <a:p>
            <a:pPr marL="0" indent="0" algn="ctr">
              <a:buFont typeface="Arial" pitchFamily="34" charset="0"/>
              <a:buNone/>
            </a:pPr>
            <a:r>
              <a:rPr lang="en-U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Challenge from water scarcity and droughts</a:t>
            </a:r>
          </a:p>
          <a:p>
            <a:pPr marL="0" indent="0" algn="ctr">
              <a:buFont typeface="Arial" pitchFamily="34" charset="0"/>
              <a:buNone/>
            </a:pPr>
            <a:r>
              <a:rPr lang="en-U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Fundamental requirements  </a:t>
            </a:r>
            <a:endParaRPr lang="bs-Latn-BA"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5" name="Text Box 2"/>
          <p:cNvSpPr txBox="1">
            <a:spLocks noChangeArrowheads="1"/>
          </p:cNvSpPr>
          <p:nvPr/>
        </p:nvSpPr>
        <p:spPr bwMode="auto">
          <a:xfrm>
            <a:off x="142875" y="2743200"/>
            <a:ext cx="5572125" cy="2262158"/>
          </a:xfrm>
          <a:prstGeom prst="rect">
            <a:avLst/>
          </a:prstGeom>
          <a:noFill/>
          <a:ln w="9525" algn="ctr">
            <a:noFill/>
            <a:miter lim="800000"/>
            <a:headEnd/>
            <a:tailEnd/>
          </a:ln>
          <a:effectLst/>
        </p:spPr>
        <p:txBody>
          <a:bodyPr wrap="square">
            <a:spAutoFit/>
          </a:bodyPr>
          <a:lstStyle>
            <a:lvl1pPr marL="357188" indent="-3571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ts val="600"/>
              </a:spcBef>
              <a:buSzPct val="145000"/>
              <a:buFont typeface="Wingdings" pitchFamily="2" charset="2"/>
              <a:buChar char="ü"/>
            </a:pPr>
            <a:r>
              <a:rPr lang="en-US" altLang="pt-PT" b="1" dirty="0" smtClean="0">
                <a:solidFill>
                  <a:srgbClr val="003366"/>
                </a:solidFill>
              </a:rPr>
              <a:t>Background on time series and on general statistical concepts</a:t>
            </a:r>
          </a:p>
          <a:p>
            <a:pPr algn="just" eaLnBrk="1" hangingPunct="1">
              <a:spcBef>
                <a:spcPts val="600"/>
              </a:spcBef>
              <a:buSzPct val="145000"/>
              <a:buFont typeface="Wingdings" pitchFamily="2" charset="2"/>
              <a:buChar char="ü"/>
            </a:pPr>
            <a:r>
              <a:rPr lang="en-US" altLang="pt-PT" b="1" dirty="0" smtClean="0">
                <a:solidFill>
                  <a:srgbClr val="003366"/>
                </a:solidFill>
              </a:rPr>
              <a:t>Advanced topics on statistical models</a:t>
            </a:r>
          </a:p>
          <a:p>
            <a:pPr algn="just" eaLnBrk="1" hangingPunct="1">
              <a:spcBef>
                <a:spcPts val="600"/>
              </a:spcBef>
              <a:buSzPct val="145000"/>
              <a:buFont typeface="Wingdings" pitchFamily="2" charset="2"/>
              <a:buChar char="ü"/>
            </a:pPr>
            <a:r>
              <a:rPr lang="en-US" altLang="pt-PT" b="1" dirty="0" smtClean="0">
                <a:solidFill>
                  <a:srgbClr val="003366"/>
                </a:solidFill>
              </a:rPr>
              <a:t>Computational capabilities (the drought assessment can not be done based </a:t>
            </a:r>
            <a:r>
              <a:rPr lang="en-US" altLang="pt-PT" b="1" dirty="0">
                <a:solidFill>
                  <a:srgbClr val="003366"/>
                </a:solidFill>
              </a:rPr>
              <a:t>exclusively in the Excel)</a:t>
            </a:r>
          </a:p>
          <a:p>
            <a:pPr algn="just" eaLnBrk="1" hangingPunct="1">
              <a:spcBef>
                <a:spcPts val="600"/>
              </a:spcBef>
              <a:buSzPct val="145000"/>
              <a:buFont typeface="Wingdings" pitchFamily="2" charset="2"/>
              <a:buChar char="ü"/>
            </a:pPr>
            <a:r>
              <a:rPr lang="en-US" altLang="pt-PT" b="1" dirty="0">
                <a:solidFill>
                  <a:srgbClr val="003366"/>
                </a:solidFill>
              </a:rPr>
              <a:t>References are available all around the world</a:t>
            </a:r>
            <a:endParaRPr lang="pt-PT" altLang="pt-PT" b="1" dirty="0">
              <a:solidFill>
                <a:srgbClr val="003366"/>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19" t="21395" r="73272" b="30320"/>
          <a:stretch/>
        </p:blipFill>
        <p:spPr bwMode="auto">
          <a:xfrm>
            <a:off x="6298354" y="2640148"/>
            <a:ext cx="2473377" cy="3532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00954" y="5124271"/>
            <a:ext cx="4572000" cy="1107996"/>
          </a:xfrm>
          <a:prstGeom prst="rect">
            <a:avLst/>
          </a:prstGeom>
        </p:spPr>
        <p:txBody>
          <a:bodyPr>
            <a:spAutoFit/>
          </a:bodyPr>
          <a:lstStyle/>
          <a:p>
            <a:pPr algn="r"/>
            <a:r>
              <a:rPr lang="en-US" sz="1600" dirty="0"/>
              <a:t>CRC Press </a:t>
            </a:r>
            <a:br>
              <a:rPr lang="en-US" sz="1600" dirty="0"/>
            </a:br>
            <a:r>
              <a:rPr lang="en-US" b="1" dirty="0"/>
              <a:t>Published July 12, 2017</a:t>
            </a:r>
            <a:r>
              <a:rPr lang="en-US" sz="1600" dirty="0"/>
              <a:t> </a:t>
            </a:r>
            <a:br>
              <a:rPr lang="en-US" sz="1600" dirty="0"/>
            </a:br>
            <a:r>
              <a:rPr lang="en-US" sz="1600" dirty="0"/>
              <a:t>Reference - 674 Pages - 201 B/W Illustrations </a:t>
            </a:r>
            <a:br>
              <a:rPr lang="en-US" sz="1600" dirty="0"/>
            </a:br>
            <a:r>
              <a:rPr lang="en-US" sz="1600" dirty="0"/>
              <a:t>ISBN 9781498731027 - CAT# </a:t>
            </a:r>
            <a:r>
              <a:rPr lang="en-US" sz="1600" dirty="0" err="1"/>
              <a:t>K26164</a:t>
            </a:r>
            <a:endParaRPr lang="en-US" sz="1600" dirty="0"/>
          </a:p>
        </p:txBody>
      </p:sp>
    </p:spTree>
    <p:extLst>
      <p:ext uri="{BB962C8B-B14F-4D97-AF65-F5344CB8AC3E}">
        <p14:creationId xmlns:p14="http://schemas.microsoft.com/office/powerpoint/2010/main" val="12469554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32</a:t>
            </a:fld>
            <a:endParaRPr lang="pt-PT" altLang="pt-PT" sz="900" b="1">
              <a:solidFill>
                <a:schemeClr val="tx2"/>
              </a:solidFill>
            </a:endParaRPr>
          </a:p>
        </p:txBody>
      </p:sp>
      <p:sp>
        <p:nvSpPr>
          <p:cNvPr id="5" name="Rectangle 4"/>
          <p:cNvSpPr/>
          <p:nvPr/>
        </p:nvSpPr>
        <p:spPr>
          <a:xfrm>
            <a:off x="1866900" y="1371600"/>
            <a:ext cx="7124700" cy="4693593"/>
          </a:xfrm>
          <a:prstGeom prst="rect">
            <a:avLst/>
          </a:prstGeom>
        </p:spPr>
        <p:txBody>
          <a:bodyPr wrap="square">
            <a:spAutoFit/>
          </a:bodyPr>
          <a:lstStyle/>
          <a:p>
            <a:pPr algn="ctr">
              <a:spcBef>
                <a:spcPts val="600"/>
              </a:spcBef>
            </a:pPr>
            <a:r>
              <a:rPr lang="en-US" b="1" u="sng" dirty="0" smtClean="0">
                <a:solidFill>
                  <a:schemeClr val="tx2">
                    <a:lumMod val="50000"/>
                  </a:schemeClr>
                </a:solidFill>
              </a:rPr>
              <a:t>TABLE OF CONTENTS</a:t>
            </a:r>
          </a:p>
          <a:p>
            <a:pPr>
              <a:spcBef>
                <a:spcPts val="1200"/>
              </a:spcBef>
            </a:pPr>
            <a:r>
              <a:rPr lang="en-US" b="1" dirty="0" smtClean="0">
                <a:solidFill>
                  <a:schemeClr val="tx2">
                    <a:lumMod val="50000"/>
                  </a:schemeClr>
                </a:solidFill>
              </a:rPr>
              <a:t>1 Definition of Drought</a:t>
            </a:r>
          </a:p>
          <a:p>
            <a:pPr>
              <a:spcBef>
                <a:spcPts val="600"/>
              </a:spcBef>
            </a:pPr>
            <a:r>
              <a:rPr lang="en-US" b="1" dirty="0" smtClean="0">
                <a:solidFill>
                  <a:schemeClr val="tx2">
                    <a:lumMod val="50000"/>
                  </a:schemeClr>
                </a:solidFill>
              </a:rPr>
              <a:t>2 Desertification and Drought</a:t>
            </a:r>
          </a:p>
          <a:p>
            <a:pPr>
              <a:spcBef>
                <a:spcPts val="600"/>
              </a:spcBef>
            </a:pPr>
            <a:r>
              <a:rPr lang="en-US" b="1" dirty="0" smtClean="0">
                <a:solidFill>
                  <a:schemeClr val="tx2">
                    <a:lumMod val="50000"/>
                  </a:schemeClr>
                </a:solidFill>
              </a:rPr>
              <a:t>3 Meteorological Drought Indices: Definitions</a:t>
            </a:r>
          </a:p>
          <a:p>
            <a:pPr>
              <a:spcBef>
                <a:spcPts val="600"/>
              </a:spcBef>
            </a:pPr>
            <a:r>
              <a:rPr lang="en-US" b="1" dirty="0" smtClean="0">
                <a:solidFill>
                  <a:schemeClr val="tx2">
                    <a:lumMod val="50000"/>
                  </a:schemeClr>
                </a:solidFill>
              </a:rPr>
              <a:t>4 Hydrological Drought: Water Surface and Duration Curve Indices</a:t>
            </a:r>
          </a:p>
          <a:p>
            <a:pPr>
              <a:spcBef>
                <a:spcPts val="600"/>
              </a:spcBef>
            </a:pPr>
            <a:r>
              <a:rPr lang="en-US" b="1" dirty="0" smtClean="0">
                <a:solidFill>
                  <a:schemeClr val="tx2">
                    <a:lumMod val="50000"/>
                  </a:schemeClr>
                </a:solidFill>
              </a:rPr>
              <a:t>5 Agricultural Drought Indices: Combining Crop, Climate, and Soil Factors</a:t>
            </a:r>
          </a:p>
          <a:p>
            <a:pPr>
              <a:spcBef>
                <a:spcPts val="600"/>
              </a:spcBef>
            </a:pPr>
            <a:r>
              <a:rPr lang="en-US" b="1" dirty="0" smtClean="0">
                <a:solidFill>
                  <a:schemeClr val="tx2">
                    <a:lumMod val="50000"/>
                  </a:schemeClr>
                </a:solidFill>
              </a:rPr>
              <a:t>6 Agricultural Drought: Organizational Perspectives</a:t>
            </a:r>
          </a:p>
          <a:p>
            <a:pPr>
              <a:spcBef>
                <a:spcPts val="600"/>
              </a:spcBef>
            </a:pPr>
            <a:r>
              <a:rPr lang="en-US" b="1" dirty="0" smtClean="0">
                <a:solidFill>
                  <a:schemeClr val="tx2">
                    <a:lumMod val="50000"/>
                  </a:schemeClr>
                </a:solidFill>
              </a:rPr>
              <a:t>7 Ocean Oscillation and Drought Indices: Principles</a:t>
            </a:r>
          </a:p>
          <a:p>
            <a:pPr>
              <a:spcBef>
                <a:spcPts val="600"/>
              </a:spcBef>
            </a:pPr>
            <a:r>
              <a:rPr lang="en-US" b="1" dirty="0" smtClean="0">
                <a:solidFill>
                  <a:schemeClr val="tx2">
                    <a:lumMod val="50000"/>
                  </a:schemeClr>
                </a:solidFill>
              </a:rPr>
              <a:t>8 Ocean Oscillation and Drought Indices: Application</a:t>
            </a:r>
          </a:p>
          <a:p>
            <a:pPr>
              <a:spcBef>
                <a:spcPts val="600"/>
              </a:spcBef>
            </a:pPr>
            <a:r>
              <a:rPr lang="en-US" b="1" dirty="0" smtClean="0">
                <a:solidFill>
                  <a:schemeClr val="tx2">
                    <a:lumMod val="50000"/>
                  </a:schemeClr>
                </a:solidFill>
              </a:rPr>
              <a:t>9 Cause and Occurrence of Drought</a:t>
            </a:r>
          </a:p>
          <a:p>
            <a:pPr>
              <a:spcBef>
                <a:spcPts val="600"/>
              </a:spcBef>
            </a:pPr>
            <a:r>
              <a:rPr lang="en-US" b="1" dirty="0" smtClean="0">
                <a:solidFill>
                  <a:schemeClr val="tx2">
                    <a:lumMod val="50000"/>
                  </a:schemeClr>
                </a:solidFill>
              </a:rPr>
              <a:t>10 Drought Modeling Methods</a:t>
            </a:r>
          </a:p>
          <a:p>
            <a:pPr>
              <a:spcBef>
                <a:spcPts val="600"/>
              </a:spcBef>
            </a:pPr>
            <a:r>
              <a:rPr lang="en-US" b="1" dirty="0" smtClean="0">
                <a:solidFill>
                  <a:schemeClr val="tx2">
                    <a:lumMod val="50000"/>
                  </a:schemeClr>
                </a:solidFill>
              </a:rPr>
              <a:t>11 Drought Modeling Examples</a:t>
            </a:r>
          </a:p>
          <a:p>
            <a:pPr>
              <a:spcBef>
                <a:spcPts val="600"/>
              </a:spcBef>
            </a:pPr>
            <a:r>
              <a:rPr lang="en-US" b="1" dirty="0" smtClean="0">
                <a:solidFill>
                  <a:schemeClr val="tx2">
                    <a:lumMod val="50000"/>
                  </a:schemeClr>
                </a:solidFill>
              </a:rPr>
              <a:t>12 Observational Network and Drought Monitoring</a:t>
            </a:r>
            <a:endParaRPr lang="en-US" b="1" dirty="0">
              <a:solidFill>
                <a:schemeClr val="tx2">
                  <a:lumMod val="50000"/>
                </a:schemeClr>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19" t="21395" r="73272" b="30320"/>
          <a:stretch/>
        </p:blipFill>
        <p:spPr bwMode="auto">
          <a:xfrm>
            <a:off x="76200" y="838200"/>
            <a:ext cx="1455534" cy="2078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1701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33</a:t>
            </a:fld>
            <a:endParaRPr lang="pt-PT" altLang="pt-PT" sz="900" b="1">
              <a:solidFill>
                <a:schemeClr val="tx2"/>
              </a:solidFill>
            </a:endParaRPr>
          </a:p>
        </p:txBody>
      </p:sp>
      <p:sp>
        <p:nvSpPr>
          <p:cNvPr id="5" name="Rectangle 4"/>
          <p:cNvSpPr/>
          <p:nvPr/>
        </p:nvSpPr>
        <p:spPr>
          <a:xfrm>
            <a:off x="1647030" y="925354"/>
            <a:ext cx="7496969" cy="5247590"/>
          </a:xfrm>
          <a:prstGeom prst="rect">
            <a:avLst/>
          </a:prstGeom>
        </p:spPr>
        <p:txBody>
          <a:bodyPr wrap="square">
            <a:spAutoFit/>
          </a:bodyPr>
          <a:lstStyle/>
          <a:p>
            <a:pPr algn="ctr">
              <a:spcBef>
                <a:spcPts val="600"/>
              </a:spcBef>
            </a:pPr>
            <a:r>
              <a:rPr lang="en-US" b="1" u="sng" dirty="0" smtClean="0">
                <a:solidFill>
                  <a:schemeClr val="tx2">
                    <a:lumMod val="50000"/>
                  </a:schemeClr>
                </a:solidFill>
              </a:rPr>
              <a:t>TABLE OF CONTENTS (Cont.)</a:t>
            </a:r>
          </a:p>
          <a:p>
            <a:pPr marL="363538" indent="-363538">
              <a:spcBef>
                <a:spcPts val="1200"/>
              </a:spcBef>
            </a:pPr>
            <a:r>
              <a:rPr lang="en-US" b="1" dirty="0" smtClean="0">
                <a:solidFill>
                  <a:schemeClr val="tx2">
                    <a:lumMod val="50000"/>
                  </a:schemeClr>
                </a:solidFill>
              </a:rPr>
              <a:t>13	Real-Time Drought Management</a:t>
            </a:r>
          </a:p>
          <a:p>
            <a:pPr marL="363538" indent="-363538">
              <a:spcBef>
                <a:spcPts val="600"/>
              </a:spcBef>
            </a:pPr>
            <a:r>
              <a:rPr lang="en-US" b="1" dirty="0" smtClean="0">
                <a:solidFill>
                  <a:schemeClr val="tx2">
                    <a:lumMod val="50000"/>
                  </a:schemeClr>
                </a:solidFill>
              </a:rPr>
              <a:t>14	Monitoring, Assessment, and Forecasting of Drought Using Remote Sensing and the Geographical Information System</a:t>
            </a:r>
          </a:p>
          <a:p>
            <a:pPr marL="363538" indent="-363538">
              <a:spcBef>
                <a:spcPts val="600"/>
              </a:spcBef>
            </a:pPr>
            <a:r>
              <a:rPr lang="en-US" b="1" dirty="0" smtClean="0">
                <a:solidFill>
                  <a:schemeClr val="tx2">
                    <a:lumMod val="50000"/>
                  </a:schemeClr>
                </a:solidFill>
              </a:rPr>
              <a:t>15	Regionalization of Drought Prediction</a:t>
            </a:r>
          </a:p>
          <a:p>
            <a:pPr marL="363538" indent="-363538">
              <a:spcBef>
                <a:spcPts val="600"/>
              </a:spcBef>
            </a:pPr>
            <a:r>
              <a:rPr lang="en-US" b="1" dirty="0" smtClean="0">
                <a:solidFill>
                  <a:schemeClr val="tx2">
                    <a:lumMod val="50000"/>
                  </a:schemeClr>
                </a:solidFill>
              </a:rPr>
              <a:t>16	Drought Severity in a Changing Climate</a:t>
            </a:r>
          </a:p>
          <a:p>
            <a:pPr marL="363538" indent="-363538">
              <a:spcBef>
                <a:spcPts val="600"/>
              </a:spcBef>
            </a:pPr>
            <a:r>
              <a:rPr lang="en-US" b="1" dirty="0" smtClean="0">
                <a:solidFill>
                  <a:schemeClr val="tx2">
                    <a:lumMod val="50000"/>
                  </a:schemeClr>
                </a:solidFill>
              </a:rPr>
              <a:t>17	Drought Early Warning and Information Systems</a:t>
            </a:r>
          </a:p>
          <a:p>
            <a:pPr marL="363538" indent="-363538">
              <a:spcBef>
                <a:spcPts val="600"/>
              </a:spcBef>
            </a:pPr>
            <a:r>
              <a:rPr lang="en-US" b="1" dirty="0" smtClean="0">
                <a:solidFill>
                  <a:schemeClr val="tx2">
                    <a:lumMod val="50000"/>
                  </a:schemeClr>
                </a:solidFill>
              </a:rPr>
              <a:t>18	Drought Assessment and Risk Analysis</a:t>
            </a:r>
          </a:p>
          <a:p>
            <a:pPr marL="363538" indent="-363538">
              <a:spcBef>
                <a:spcPts val="600"/>
              </a:spcBef>
            </a:pPr>
            <a:r>
              <a:rPr lang="en-US" b="1" dirty="0" smtClean="0">
                <a:solidFill>
                  <a:schemeClr val="tx2">
                    <a:lumMod val="50000"/>
                  </a:schemeClr>
                </a:solidFill>
              </a:rPr>
              <a:t>19	New Approaches for Effective Drought Risk Assessment</a:t>
            </a:r>
          </a:p>
          <a:p>
            <a:pPr marL="363538" indent="-363538">
              <a:spcBef>
                <a:spcPts val="600"/>
              </a:spcBef>
            </a:pPr>
            <a:r>
              <a:rPr lang="en-US" b="1" dirty="0" smtClean="0">
                <a:solidFill>
                  <a:schemeClr val="tx2">
                    <a:lumMod val="50000"/>
                  </a:schemeClr>
                </a:solidFill>
              </a:rPr>
              <a:t>20	Drought and Acceptable Risks for Public Systems</a:t>
            </a:r>
          </a:p>
          <a:p>
            <a:pPr marL="363538" indent="-363538">
              <a:spcBef>
                <a:spcPts val="600"/>
              </a:spcBef>
            </a:pPr>
            <a:r>
              <a:rPr lang="en-US" b="1" dirty="0" smtClean="0">
                <a:solidFill>
                  <a:schemeClr val="tx2">
                    <a:lumMod val="50000"/>
                  </a:schemeClr>
                </a:solidFill>
              </a:rPr>
              <a:t>21	Remote Sensing in Drought Quantification and Assessment</a:t>
            </a:r>
          </a:p>
          <a:p>
            <a:pPr marL="363538" indent="-363538">
              <a:spcBef>
                <a:spcPts val="600"/>
              </a:spcBef>
            </a:pPr>
            <a:r>
              <a:rPr lang="en-US" b="1" dirty="0" smtClean="0">
                <a:solidFill>
                  <a:schemeClr val="tx2">
                    <a:lumMod val="50000"/>
                  </a:schemeClr>
                </a:solidFill>
              </a:rPr>
              <a:t>22	NASA Satellite–Based Global Precipitation Products and Services for Drought</a:t>
            </a:r>
          </a:p>
          <a:p>
            <a:pPr marL="363538" indent="-363538">
              <a:spcBef>
                <a:spcPts val="600"/>
              </a:spcBef>
            </a:pPr>
            <a:r>
              <a:rPr lang="en-US" b="1" dirty="0" smtClean="0">
                <a:solidFill>
                  <a:schemeClr val="tx2">
                    <a:lumMod val="50000"/>
                  </a:schemeClr>
                </a:solidFill>
              </a:rPr>
              <a:t>23	Application of Data-Driven Models in Drought Forecasting</a:t>
            </a:r>
          </a:p>
          <a:p>
            <a:pPr marL="363538" indent="-363538">
              <a:spcBef>
                <a:spcPts val="600"/>
              </a:spcBef>
            </a:pPr>
            <a:r>
              <a:rPr lang="en-US" b="1" dirty="0" smtClean="0">
                <a:solidFill>
                  <a:schemeClr val="tx2">
                    <a:lumMod val="50000"/>
                  </a:schemeClr>
                </a:solidFill>
              </a:rPr>
              <a:t>24	Application of Intelligent Technology in Rainfall Analysis</a:t>
            </a:r>
            <a:endParaRPr lang="en-US" b="1" dirty="0">
              <a:solidFill>
                <a:schemeClr val="tx2">
                  <a:lumMod val="50000"/>
                </a:schemeClr>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19" t="21395" r="73272" b="30320"/>
          <a:stretch/>
        </p:blipFill>
        <p:spPr bwMode="auto">
          <a:xfrm>
            <a:off x="76200" y="838200"/>
            <a:ext cx="1455534" cy="2078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8419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34</a:t>
            </a:fld>
            <a:endParaRPr lang="pt-PT" altLang="pt-PT" sz="900" b="1">
              <a:solidFill>
                <a:schemeClr val="tx2"/>
              </a:solidFill>
            </a:endParaRPr>
          </a:p>
        </p:txBody>
      </p:sp>
      <p:sp>
        <p:nvSpPr>
          <p:cNvPr id="5" name="Rectangle 4"/>
          <p:cNvSpPr/>
          <p:nvPr/>
        </p:nvSpPr>
        <p:spPr>
          <a:xfrm>
            <a:off x="1654288" y="838200"/>
            <a:ext cx="7496969" cy="4262705"/>
          </a:xfrm>
          <a:prstGeom prst="rect">
            <a:avLst/>
          </a:prstGeom>
        </p:spPr>
        <p:txBody>
          <a:bodyPr wrap="square">
            <a:spAutoFit/>
          </a:bodyPr>
          <a:lstStyle/>
          <a:p>
            <a:pPr algn="ctr">
              <a:spcBef>
                <a:spcPts val="600"/>
              </a:spcBef>
            </a:pPr>
            <a:r>
              <a:rPr lang="en-US" b="1" u="sng" dirty="0" smtClean="0">
                <a:solidFill>
                  <a:schemeClr val="tx2">
                    <a:lumMod val="50000"/>
                  </a:schemeClr>
                </a:solidFill>
              </a:rPr>
              <a:t>TABLE OF CONTENTS (Cont.)</a:t>
            </a:r>
          </a:p>
          <a:p>
            <a:pPr marL="363538" indent="-363538">
              <a:spcBef>
                <a:spcPts val="1200"/>
              </a:spcBef>
            </a:pPr>
            <a:r>
              <a:rPr lang="en-US" b="1" dirty="0" smtClean="0">
                <a:solidFill>
                  <a:schemeClr val="tx2">
                    <a:lumMod val="50000"/>
                  </a:schemeClr>
                </a:solidFill>
              </a:rPr>
              <a:t>25	Application of the Optimization Models and Decision Support Systems in Drought</a:t>
            </a:r>
          </a:p>
          <a:p>
            <a:pPr marL="363538" indent="-363538">
              <a:spcBef>
                <a:spcPts val="600"/>
              </a:spcBef>
            </a:pPr>
            <a:r>
              <a:rPr lang="en-US" b="1" dirty="0" smtClean="0">
                <a:solidFill>
                  <a:schemeClr val="tx2">
                    <a:lumMod val="50000"/>
                  </a:schemeClr>
                </a:solidFill>
              </a:rPr>
              <a:t>26	Copula Functions and Drought</a:t>
            </a:r>
          </a:p>
          <a:p>
            <a:pPr marL="363538" indent="-363538">
              <a:spcBef>
                <a:spcPts val="600"/>
              </a:spcBef>
            </a:pPr>
            <a:r>
              <a:rPr lang="en-US" b="1" dirty="0" smtClean="0">
                <a:solidFill>
                  <a:schemeClr val="tx2">
                    <a:lumMod val="50000"/>
                  </a:schemeClr>
                </a:solidFill>
              </a:rPr>
              <a:t>27	Drought Frequency Characterization in Spain by Means of T Analysis</a:t>
            </a:r>
          </a:p>
          <a:p>
            <a:pPr marL="363538" indent="-363538">
              <a:spcBef>
                <a:spcPts val="600"/>
              </a:spcBef>
            </a:pPr>
            <a:r>
              <a:rPr lang="en-US" b="1" dirty="0" smtClean="0">
                <a:solidFill>
                  <a:schemeClr val="tx2">
                    <a:lumMod val="50000"/>
                  </a:schemeClr>
                </a:solidFill>
              </a:rPr>
              <a:t>28	Rainfall Prediction Using Time Series Analysis</a:t>
            </a:r>
          </a:p>
          <a:p>
            <a:pPr marL="363538" indent="-363538">
              <a:spcBef>
                <a:spcPts val="600"/>
              </a:spcBef>
            </a:pPr>
            <a:r>
              <a:rPr lang="en-US" b="1" dirty="0" smtClean="0">
                <a:solidFill>
                  <a:schemeClr val="tx2">
                    <a:lumMod val="50000"/>
                  </a:schemeClr>
                </a:solidFill>
              </a:rPr>
              <a:t>29	Meteorological Drought Indices: Rainfall Prediction in Argentina</a:t>
            </a:r>
          </a:p>
          <a:p>
            <a:pPr marL="363538" indent="-363538">
              <a:spcBef>
                <a:spcPts val="600"/>
              </a:spcBef>
            </a:pPr>
            <a:r>
              <a:rPr lang="en-US" b="1" dirty="0" smtClean="0">
                <a:solidFill>
                  <a:schemeClr val="tx2">
                    <a:lumMod val="50000"/>
                  </a:schemeClr>
                </a:solidFill>
              </a:rPr>
              <a:t>30	Modeling Hydrological Process by </a:t>
            </a:r>
            <a:r>
              <a:rPr lang="en-US" b="1" dirty="0" err="1" smtClean="0">
                <a:solidFill>
                  <a:schemeClr val="tx2">
                    <a:lumMod val="50000"/>
                  </a:schemeClr>
                </a:solidFill>
              </a:rPr>
              <a:t>ARIMA</a:t>
            </a:r>
            <a:r>
              <a:rPr lang="en-US" b="1" dirty="0" smtClean="0">
                <a:solidFill>
                  <a:schemeClr val="tx2">
                    <a:lumMod val="50000"/>
                  </a:schemeClr>
                </a:solidFill>
              </a:rPr>
              <a:t>–</a:t>
            </a:r>
            <a:r>
              <a:rPr lang="en-US" b="1" dirty="0" err="1" smtClean="0">
                <a:solidFill>
                  <a:schemeClr val="tx2">
                    <a:lumMod val="50000"/>
                  </a:schemeClr>
                </a:solidFill>
              </a:rPr>
              <a:t>GARCH</a:t>
            </a:r>
            <a:r>
              <a:rPr lang="en-US" b="1" dirty="0" smtClean="0">
                <a:solidFill>
                  <a:schemeClr val="tx2">
                    <a:lumMod val="50000"/>
                  </a:schemeClr>
                </a:solidFill>
              </a:rPr>
              <a:t> Time Series</a:t>
            </a:r>
          </a:p>
          <a:p>
            <a:pPr marL="363538" indent="-363538">
              <a:spcBef>
                <a:spcPts val="600"/>
              </a:spcBef>
            </a:pPr>
            <a:r>
              <a:rPr lang="en-US" b="1" dirty="0" smtClean="0">
                <a:solidFill>
                  <a:schemeClr val="tx2">
                    <a:lumMod val="50000"/>
                  </a:schemeClr>
                </a:solidFill>
              </a:rPr>
              <a:t>31	Gradation of Drought-Prone Area</a:t>
            </a:r>
          </a:p>
          <a:p>
            <a:pPr marL="363538" indent="-363538">
              <a:spcBef>
                <a:spcPts val="600"/>
              </a:spcBef>
            </a:pPr>
            <a:r>
              <a:rPr lang="en-US" b="1" dirty="0" smtClean="0">
                <a:solidFill>
                  <a:schemeClr val="tx2">
                    <a:lumMod val="50000"/>
                  </a:schemeClr>
                </a:solidFill>
              </a:rPr>
              <a:t>32	Social Aspects of Water Scarcity and Drought</a:t>
            </a:r>
          </a:p>
          <a:p>
            <a:pPr marL="363538" indent="-363538">
              <a:spcBef>
                <a:spcPts val="600"/>
              </a:spcBef>
            </a:pPr>
            <a:r>
              <a:rPr lang="en-US" b="1" dirty="0" smtClean="0">
                <a:solidFill>
                  <a:schemeClr val="tx2">
                    <a:lumMod val="50000"/>
                  </a:schemeClr>
                </a:solidFill>
              </a:rPr>
              <a:t>33	Drought Losses to Local Economy</a:t>
            </a:r>
          </a:p>
          <a:p>
            <a:pPr marL="363538" indent="-363538">
              <a:spcBef>
                <a:spcPts val="600"/>
              </a:spcBef>
            </a:pPr>
            <a:r>
              <a:rPr lang="en-US" b="1" dirty="0" smtClean="0">
                <a:solidFill>
                  <a:schemeClr val="tx2">
                    <a:lumMod val="50000"/>
                  </a:schemeClr>
                </a:solidFill>
              </a:rPr>
              <a:t>34	Analysis of Drought Factors Affecting the Economy</a:t>
            </a:r>
            <a:endParaRPr lang="en-US" b="1" dirty="0">
              <a:solidFill>
                <a:schemeClr val="tx2">
                  <a:lumMod val="50000"/>
                </a:schemeClr>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19" t="21395" r="73272" b="30320"/>
          <a:stretch/>
        </p:blipFill>
        <p:spPr bwMode="auto">
          <a:xfrm>
            <a:off x="76200" y="838200"/>
            <a:ext cx="1455534" cy="2078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937" y="5334000"/>
            <a:ext cx="8856663" cy="707886"/>
          </a:xfrm>
          <a:prstGeom prst="rect">
            <a:avLst/>
          </a:prstGeom>
        </p:spPr>
        <p:txBody>
          <a:bodyPr wrap="square">
            <a:spAutoFit/>
          </a:bodyPr>
          <a:lstStyle/>
          <a:p>
            <a:pPr algn="ctr"/>
            <a:r>
              <a:rPr lang="en-US" sz="2000"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It will be relatively simple to </a:t>
            </a:r>
            <a:r>
              <a:rPr lang="en-US" sz="2000"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identify </a:t>
            </a:r>
            <a:r>
              <a:rPr lang="en-US" sz="2000"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a logical and suitable sequence of topics suitable for </a:t>
            </a:r>
            <a:r>
              <a:rPr lang="en-US" sz="2000"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the training </a:t>
            </a:r>
            <a:r>
              <a:rPr lang="en-US" sz="2000"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a:t>
            </a:r>
            <a:r>
              <a:rPr lang="en-US" sz="2000" b="1" u="sng"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scope and schedule</a:t>
            </a:r>
            <a:r>
              <a:rPr lang="en-US" sz="2000"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 related with droughts and water scarcity</a:t>
            </a:r>
          </a:p>
        </p:txBody>
      </p:sp>
    </p:spTree>
    <p:extLst>
      <p:ext uri="{BB962C8B-B14F-4D97-AF65-F5344CB8AC3E}">
        <p14:creationId xmlns:p14="http://schemas.microsoft.com/office/powerpoint/2010/main" val="20987236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35" y="82295"/>
            <a:ext cx="8720329" cy="6693409"/>
          </a:xfrm>
          <a:prstGeom prst="rect">
            <a:avLst/>
          </a:prstGeom>
        </p:spPr>
      </p:pic>
      <p:sp>
        <p:nvSpPr>
          <p:cNvPr id="1026" name="Text Box 2"/>
          <p:cNvSpPr txBox="1">
            <a:spLocks noChangeArrowheads="1"/>
          </p:cNvSpPr>
          <p:nvPr/>
        </p:nvSpPr>
        <p:spPr bwMode="auto">
          <a:xfrm>
            <a:off x="1447800" y="4377013"/>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bs-Latn-BA" sz="1100" dirty="0" smtClean="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endParaRPr lang="en-US" sz="1100" dirty="0" smtClean="0"/>
          </a:p>
        </p:txBody>
      </p:sp>
      <p:sp>
        <p:nvSpPr>
          <p:cNvPr id="7" name="Subtitle 2"/>
          <p:cNvSpPr>
            <a:spLocks noGrp="1"/>
          </p:cNvSpPr>
          <p:nvPr>
            <p:ph type="subTitle" idx="4294967295"/>
          </p:nvPr>
        </p:nvSpPr>
        <p:spPr>
          <a:xfrm>
            <a:off x="211836" y="1600200"/>
            <a:ext cx="8551164" cy="1143000"/>
          </a:xfrm>
          <a:prstGeom prst="rect">
            <a:avLst/>
          </a:prstGeom>
        </p:spPr>
        <p:txBody>
          <a:bodyPr/>
          <a:lstStyle/>
          <a:p>
            <a:pPr marL="0" indent="0" algn="ctr">
              <a:buNone/>
            </a:pPr>
            <a:r>
              <a:rPr lang="en-US" sz="3600" b="1" u="sng"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Third </a:t>
            </a:r>
            <a:r>
              <a:rPr lang="en-US" sz="3600" b="1" u="sng"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Session – Topics for the training </a:t>
            </a:r>
            <a:r>
              <a:rPr lang="en-US" sz="3600" b="1" u="sng"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material</a:t>
            </a:r>
          </a:p>
          <a:p>
            <a:pPr marL="0" indent="0" algn="ctr">
              <a:buNone/>
            </a:pPr>
            <a:r>
              <a:rPr lang="en-U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Challenge </a:t>
            </a:r>
            <a:r>
              <a:rPr lang="en-US"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from water scarcity and </a:t>
            </a:r>
            <a:r>
              <a:rPr lang="en-U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droughts</a:t>
            </a:r>
          </a:p>
          <a:p>
            <a:pPr marL="0" indent="0" algn="ctr">
              <a:buNone/>
            </a:pPr>
            <a:r>
              <a:rPr lang="en-U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 </a:t>
            </a:r>
            <a:endParaRPr lang="bs-Latn-BA"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9" name="Title 1"/>
          <p:cNvSpPr txBox="1">
            <a:spLocks/>
          </p:cNvSpPr>
          <p:nvPr/>
        </p:nvSpPr>
        <p:spPr>
          <a:xfrm>
            <a:off x="551329" y="3700178"/>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itchFamily="34" charset="0"/>
                <a:cs typeface="Calibri Light" pitchFamily="34" charset="0"/>
              </a:rPr>
              <a:t>Workshop on innovative practices in the EU water sector: barriers and opportunities </a:t>
            </a:r>
            <a:r>
              <a:rPr lang="sr-Latn-BA" sz="1800" dirty="0" smtClean="0">
                <a:solidFill>
                  <a:schemeClr val="accent1">
                    <a:lumMod val="75000"/>
                  </a:schemeClr>
                </a:solidFill>
                <a:latin typeface="Calibri Light" pitchFamily="34" charset="0"/>
                <a:cs typeface="Calibri Light" pitchFamily="34" charset="0"/>
              </a:rPr>
              <a:t>/ </a:t>
            </a:r>
            <a:r>
              <a:rPr lang="en-US" sz="1800" dirty="0">
                <a:solidFill>
                  <a:schemeClr val="accent1">
                    <a:lumMod val="75000"/>
                  </a:schemeClr>
                </a:solidFill>
                <a:latin typeface="Calibri Light" pitchFamily="34" charset="0"/>
                <a:cs typeface="Calibri Light" pitchFamily="34" charset="0"/>
              </a:rPr>
              <a:t>8th to 10th May 2019 </a:t>
            </a:r>
            <a:endParaRPr lang="bs-Latn-BA" sz="1800" dirty="0">
              <a:solidFill>
                <a:schemeClr val="accent1">
                  <a:lumMod val="75000"/>
                </a:schemeClr>
              </a:solidFill>
              <a:latin typeface="Calibri Light" pitchFamily="34" charset="0"/>
              <a:cs typeface="Calibri Light" pitchFamily="34" charset="0"/>
            </a:endParaRPr>
          </a:p>
        </p:txBody>
      </p:sp>
    </p:spTree>
    <p:extLst>
      <p:ext uri="{BB962C8B-B14F-4D97-AF65-F5344CB8AC3E}">
        <p14:creationId xmlns:p14="http://schemas.microsoft.com/office/powerpoint/2010/main" val="4176020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8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B97CBBF-8271-4DD8-A0A1-2326C5589DCB}"/>
              </a:ext>
            </a:extLst>
          </p:cNvPr>
          <p:cNvPicPr>
            <a:picLocks noChangeAspect="1"/>
          </p:cNvPicPr>
          <p:nvPr/>
        </p:nvPicPr>
        <p:blipFill>
          <a:blip r:embed="rId2"/>
          <a:stretch>
            <a:fillRect/>
          </a:stretch>
        </p:blipFill>
        <p:spPr>
          <a:xfrm>
            <a:off x="2634087" y="1219200"/>
            <a:ext cx="6484734" cy="5016770"/>
          </a:xfrm>
          <a:prstGeom prst="rect">
            <a:avLst/>
          </a:prstGeom>
        </p:spPr>
      </p:pic>
      <p:cxnSp>
        <p:nvCxnSpPr>
          <p:cNvPr id="7" name="Straight Connector 6">
            <a:extLst>
              <a:ext uri="{FF2B5EF4-FFF2-40B4-BE49-F238E27FC236}">
                <a16:creationId xmlns="" xmlns:a16="http://schemas.microsoft.com/office/drawing/2014/main" id="{B652F4CD-50DF-4EC8-891C-1160586B028C}"/>
              </a:ext>
            </a:extLst>
          </p:cNvPr>
          <p:cNvCxnSpPr>
            <a:stCxn id="10" idx="2"/>
          </p:cNvCxnSpPr>
          <p:nvPr/>
        </p:nvCxnSpPr>
        <p:spPr>
          <a:xfrm flipH="1">
            <a:off x="2341382" y="2743200"/>
            <a:ext cx="1507391" cy="9327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4B98E315-CC82-4EF5-A0B0-D6D36C261F4B}"/>
              </a:ext>
            </a:extLst>
          </p:cNvPr>
          <p:cNvCxnSpPr>
            <a:cxnSpLocks/>
            <a:stCxn id="11" idx="2"/>
          </p:cNvCxnSpPr>
          <p:nvPr/>
        </p:nvCxnSpPr>
        <p:spPr>
          <a:xfrm flipH="1">
            <a:off x="2362201" y="5152571"/>
            <a:ext cx="1116818" cy="1814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 xmlns:a16="http://schemas.microsoft.com/office/drawing/2014/main" id="{5B86B438-AAEB-4CCC-96AF-79A54416517F}"/>
              </a:ext>
            </a:extLst>
          </p:cNvPr>
          <p:cNvSpPr/>
          <p:nvPr/>
        </p:nvSpPr>
        <p:spPr>
          <a:xfrm>
            <a:off x="3848773" y="26670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764A1642-7497-4C14-B4EC-B6639BF31C17}"/>
              </a:ext>
            </a:extLst>
          </p:cNvPr>
          <p:cNvSpPr/>
          <p:nvPr/>
        </p:nvSpPr>
        <p:spPr>
          <a:xfrm>
            <a:off x="3479019" y="5076371"/>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96668" y="746703"/>
            <a:ext cx="4693464" cy="461665"/>
          </a:xfrm>
          <a:prstGeom prst="rect">
            <a:avLst/>
          </a:prstGeom>
        </p:spPr>
        <p:txBody>
          <a:bodyPr wrap="none">
            <a:spAutoFit/>
          </a:bodyPr>
          <a:lstStyle/>
          <a:p>
            <a:r>
              <a:rPr lang="en-US" altLang="pt-PT" sz="2400" b="1" cap="small" dirty="0" smtClean="0">
                <a:solidFill>
                  <a:srgbClr val="003366"/>
                </a:solidFill>
                <a:effectLst>
                  <a:outerShdw blurRad="38100" dist="38100" dir="2700000" algn="tl">
                    <a:srgbClr val="C0C0C0"/>
                  </a:outerShdw>
                </a:effectLst>
              </a:rPr>
              <a:t>Pronounced hydrological variability</a:t>
            </a:r>
            <a:endParaRPr lang="en-US" sz="2400" cap="small" dirty="0"/>
          </a:p>
        </p:txBody>
      </p:sp>
      <p:sp>
        <p:nvSpPr>
          <p:cNvPr id="2" name="AutoShape 2" descr="https://webmail.tecnico.ulisboa.pt/rc/?_task=mail&amp;_action=get&amp;_mbox=INBOX&amp;_uid=79070&amp;_token=SXMUhsAC1ULb9tOiN1EHclE749xZUt3w&amp;_part=1.2&amp;_embed=1&amp;_mimeclass=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181600"/>
            <a:ext cx="3652035" cy="81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513136" y="3690909"/>
            <a:ext cx="662682" cy="369332"/>
          </a:xfrm>
          <a:prstGeom prst="rect">
            <a:avLst/>
          </a:prstGeom>
        </p:spPr>
        <p:txBody>
          <a:bodyPr wrap="none">
            <a:spAutoFit/>
          </a:bodyPr>
          <a:lstStyle/>
          <a:p>
            <a:r>
              <a:rPr lang="en-US" altLang="pt-PT" b="1" cap="small" dirty="0" smtClean="0">
                <a:effectLst>
                  <a:outerShdw blurRad="38100" dist="38100" dir="2700000" algn="tl">
                    <a:srgbClr val="C0C0C0"/>
                  </a:outerShdw>
                </a:effectLst>
              </a:rPr>
              <a:t>Spain</a:t>
            </a:r>
            <a:endParaRPr lang="en-US" dirty="0"/>
          </a:p>
        </p:txBody>
      </p:sp>
      <p:sp>
        <p:nvSpPr>
          <p:cNvPr id="14" name="Rectangle 13"/>
          <p:cNvSpPr/>
          <p:nvPr/>
        </p:nvSpPr>
        <p:spPr>
          <a:xfrm>
            <a:off x="3462430" y="3352800"/>
            <a:ext cx="880970" cy="646331"/>
          </a:xfrm>
          <a:prstGeom prst="rect">
            <a:avLst/>
          </a:prstGeom>
        </p:spPr>
        <p:txBody>
          <a:bodyPr wrap="square">
            <a:spAutoFit/>
          </a:bodyPr>
          <a:lstStyle/>
          <a:p>
            <a:r>
              <a:rPr lang="en-US" altLang="pt-PT" b="1" cap="small" dirty="0" err="1" smtClean="0">
                <a:effectLst>
                  <a:outerShdw blurRad="38100" dist="38100" dir="2700000" algn="tl">
                    <a:srgbClr val="C0C0C0"/>
                  </a:outerShdw>
                </a:effectLst>
              </a:rPr>
              <a:t>Portu</a:t>
            </a:r>
            <a:r>
              <a:rPr lang="en-US" altLang="pt-PT" b="1" cap="small" dirty="0" smtClean="0">
                <a:effectLst>
                  <a:outerShdw blurRad="38100" dist="38100" dir="2700000" algn="tl">
                    <a:srgbClr val="C0C0C0"/>
                  </a:outerShdw>
                </a:effectLst>
              </a:rPr>
              <a:t>-gal</a:t>
            </a:r>
            <a:endParaRPr lang="en-US" dirty="0"/>
          </a:p>
        </p:txBody>
      </p:sp>
      <p:sp>
        <p:nvSpPr>
          <p:cNvPr id="15" name="Rectangle 14"/>
          <p:cNvSpPr/>
          <p:nvPr/>
        </p:nvSpPr>
        <p:spPr>
          <a:xfrm rot="16200000">
            <a:off x="2519836" y="2814165"/>
            <a:ext cx="1578061" cy="369332"/>
          </a:xfrm>
          <a:prstGeom prst="rect">
            <a:avLst/>
          </a:prstGeom>
        </p:spPr>
        <p:txBody>
          <a:bodyPr wrap="none">
            <a:spAutoFit/>
          </a:bodyPr>
          <a:lstStyle/>
          <a:p>
            <a:r>
              <a:rPr lang="en-US" altLang="pt-PT" b="1" dirty="0" smtClean="0">
                <a:solidFill>
                  <a:schemeClr val="tx2">
                    <a:lumMod val="50000"/>
                  </a:schemeClr>
                </a:solidFill>
                <a:effectLst>
                  <a:outerShdw blurRad="38100" dist="38100" dir="2700000" algn="tl">
                    <a:srgbClr val="C0C0C0"/>
                  </a:outerShdw>
                </a:effectLst>
              </a:rPr>
              <a:t>Atlantic Ocean</a:t>
            </a:r>
            <a:endParaRPr lang="en-US" dirty="0">
              <a:solidFill>
                <a:schemeClr val="tx2">
                  <a:lumMod val="50000"/>
                </a:schemeClr>
              </a:solidFill>
            </a:endParaRPr>
          </a:p>
        </p:txBody>
      </p:sp>
      <p:sp>
        <p:nvSpPr>
          <p:cNvPr id="16" name="Rectangle 15"/>
          <p:cNvSpPr/>
          <p:nvPr/>
        </p:nvSpPr>
        <p:spPr>
          <a:xfrm>
            <a:off x="4012059" y="2072566"/>
            <a:ext cx="662682" cy="369332"/>
          </a:xfrm>
          <a:prstGeom prst="rect">
            <a:avLst/>
          </a:prstGeom>
        </p:spPr>
        <p:txBody>
          <a:bodyPr wrap="none">
            <a:spAutoFit/>
          </a:bodyPr>
          <a:lstStyle/>
          <a:p>
            <a:r>
              <a:rPr lang="en-US" altLang="pt-PT" b="1" cap="small" dirty="0" smtClean="0">
                <a:effectLst>
                  <a:outerShdw blurRad="38100" dist="38100" dir="2700000" algn="tl">
                    <a:srgbClr val="C0C0C0"/>
                  </a:outerShdw>
                </a:effectLst>
              </a:rPr>
              <a:t>Spain</a:t>
            </a:r>
            <a:endParaRPr lang="en-US" dirty="0"/>
          </a:p>
        </p:txBody>
      </p:sp>
      <p:sp>
        <p:nvSpPr>
          <p:cNvPr id="18" name="Rectangle 17"/>
          <p:cNvSpPr/>
          <p:nvPr/>
        </p:nvSpPr>
        <p:spPr>
          <a:xfrm>
            <a:off x="326118" y="3260466"/>
            <a:ext cx="2069693" cy="830997"/>
          </a:xfrm>
          <a:prstGeom prst="rect">
            <a:avLst/>
          </a:prstGeom>
        </p:spPr>
        <p:txBody>
          <a:bodyPr wrap="square">
            <a:spAutoFit/>
          </a:bodyPr>
          <a:lstStyle/>
          <a:p>
            <a:pPr algn="ctr"/>
            <a:r>
              <a:rPr lang="en-US" altLang="pt-PT" sz="2400" b="1" dirty="0" smtClean="0">
                <a:solidFill>
                  <a:srgbClr val="003366"/>
                </a:solidFill>
                <a:effectLst>
                  <a:outerShdw blurRad="38100" dist="38100" dir="2700000" algn="tl">
                    <a:srgbClr val="C0C0C0"/>
                  </a:outerShdw>
                </a:effectLst>
              </a:rPr>
              <a:t>P &gt; 2 800 mm</a:t>
            </a:r>
          </a:p>
          <a:p>
            <a:pPr algn="ctr"/>
            <a:r>
              <a:rPr lang="en-US" altLang="pt-PT" sz="2400" b="1" dirty="0" smtClean="0">
                <a:solidFill>
                  <a:srgbClr val="003366"/>
                </a:solidFill>
                <a:effectLst>
                  <a:outerShdw blurRad="38100" dist="38100" dir="2700000" algn="tl">
                    <a:srgbClr val="C0C0C0"/>
                  </a:outerShdw>
                </a:effectLst>
              </a:rPr>
              <a:t>H &gt; 2000 mm</a:t>
            </a:r>
            <a:endParaRPr lang="en-US" sz="2400" dirty="0"/>
          </a:p>
        </p:txBody>
      </p:sp>
      <p:sp>
        <p:nvSpPr>
          <p:cNvPr id="19" name="Rectangle 18"/>
          <p:cNvSpPr/>
          <p:nvPr/>
        </p:nvSpPr>
        <p:spPr>
          <a:xfrm>
            <a:off x="271689" y="4987992"/>
            <a:ext cx="2069693" cy="830997"/>
          </a:xfrm>
          <a:prstGeom prst="rect">
            <a:avLst/>
          </a:prstGeom>
        </p:spPr>
        <p:txBody>
          <a:bodyPr wrap="square">
            <a:spAutoFit/>
          </a:bodyPr>
          <a:lstStyle/>
          <a:p>
            <a:pPr algn="ctr"/>
            <a:r>
              <a:rPr lang="en-US" altLang="pt-PT" sz="2400" b="1" dirty="0" smtClean="0">
                <a:solidFill>
                  <a:srgbClr val="003366"/>
                </a:solidFill>
                <a:effectLst>
                  <a:outerShdw blurRad="38100" dist="38100" dir="2700000" algn="tl">
                    <a:srgbClr val="C0C0C0"/>
                  </a:outerShdw>
                </a:effectLst>
              </a:rPr>
              <a:t>P &lt; 500 mm</a:t>
            </a:r>
          </a:p>
          <a:p>
            <a:pPr algn="ctr"/>
            <a:r>
              <a:rPr lang="en-US" altLang="pt-PT" sz="2400" b="1" dirty="0" smtClean="0">
                <a:solidFill>
                  <a:srgbClr val="003366"/>
                </a:solidFill>
                <a:effectLst>
                  <a:outerShdw blurRad="38100" dist="38100" dir="2700000" algn="tl">
                    <a:srgbClr val="C0C0C0"/>
                  </a:outerShdw>
                </a:effectLst>
              </a:rPr>
              <a:t>H </a:t>
            </a:r>
            <a:r>
              <a:rPr lang="en-US" altLang="pt-PT" sz="2400" b="1" dirty="0">
                <a:solidFill>
                  <a:srgbClr val="003366"/>
                </a:solidFill>
                <a:effectLst>
                  <a:outerShdw blurRad="38100" dist="38100" dir="2700000" algn="tl">
                    <a:srgbClr val="C0C0C0"/>
                  </a:outerShdw>
                </a:effectLst>
              </a:rPr>
              <a:t>&lt;</a:t>
            </a:r>
            <a:r>
              <a:rPr lang="en-US" altLang="pt-PT" sz="2400" b="1" dirty="0" smtClean="0">
                <a:solidFill>
                  <a:srgbClr val="003366"/>
                </a:solidFill>
                <a:effectLst>
                  <a:outerShdw blurRad="38100" dist="38100" dir="2700000" algn="tl">
                    <a:srgbClr val="C0C0C0"/>
                  </a:outerShdw>
                </a:effectLst>
              </a:rPr>
              <a:t> 25 mm</a:t>
            </a:r>
            <a:endParaRPr lang="en-US" sz="2400" dirty="0"/>
          </a:p>
        </p:txBody>
      </p:sp>
      <p:sp>
        <p:nvSpPr>
          <p:cNvPr id="21" name="Rectangle 20"/>
          <p:cNvSpPr/>
          <p:nvPr/>
        </p:nvSpPr>
        <p:spPr>
          <a:xfrm>
            <a:off x="333375" y="1424970"/>
            <a:ext cx="2420320" cy="1569660"/>
          </a:xfrm>
          <a:prstGeom prst="rect">
            <a:avLst/>
          </a:prstGeom>
        </p:spPr>
        <p:txBody>
          <a:bodyPr wrap="square">
            <a:spAutoFit/>
          </a:bodyPr>
          <a:lstStyle/>
          <a:p>
            <a:pPr algn="ctr"/>
            <a:r>
              <a:rPr lang="en-US" altLang="pt-PT" sz="2400" b="1" dirty="0" smtClean="0">
                <a:solidFill>
                  <a:srgbClr val="003366"/>
                </a:solidFill>
                <a:effectLst>
                  <a:outerShdw blurRad="38100" dist="38100" dir="2700000" algn="tl">
                    <a:srgbClr val="C0C0C0"/>
                  </a:outerShdw>
                </a:effectLst>
              </a:rPr>
              <a:t>Mean annual values of the rainfall, P, and surface runoff, H</a:t>
            </a:r>
            <a:endParaRPr lang="en-US" sz="2400" dirty="0"/>
          </a:p>
        </p:txBody>
      </p:sp>
    </p:spTree>
    <p:extLst>
      <p:ext uri="{BB962C8B-B14F-4D97-AF65-F5344CB8AC3E}">
        <p14:creationId xmlns:p14="http://schemas.microsoft.com/office/powerpoint/2010/main" val="1595837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5</a:t>
            </a:fld>
            <a:endParaRPr lang="pt-PT" altLang="pt-PT" sz="900" b="1">
              <a:solidFill>
                <a:schemeClr val="tx2"/>
              </a:solidFill>
            </a:endParaRPr>
          </a:p>
        </p:txBody>
      </p:sp>
      <p:sp>
        <p:nvSpPr>
          <p:cNvPr id="9219" name="Rectangle 8"/>
          <p:cNvSpPr>
            <a:spLocks noChangeArrowheads="1"/>
          </p:cNvSpPr>
          <p:nvPr/>
        </p:nvSpPr>
        <p:spPr bwMode="auto">
          <a:xfrm>
            <a:off x="5930900" y="411163"/>
            <a:ext cx="3216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pt-PT" sz="1200" b="1">
                <a:solidFill>
                  <a:schemeClr val="bg1"/>
                </a:solidFill>
              </a:rPr>
              <a:t>1. Introduction, study area, precipitation data, and drought index</a:t>
            </a:r>
            <a:endParaRPr lang="pt-PT" altLang="pt-PT" sz="1200">
              <a:solidFill>
                <a:schemeClr val="bg1"/>
              </a:solidFill>
              <a:latin typeface="Georgia" pitchFamily="18" charset="0"/>
            </a:endParaRPr>
          </a:p>
        </p:txBody>
      </p:sp>
      <p:sp>
        <p:nvSpPr>
          <p:cNvPr id="4" name="Text Box 2"/>
          <p:cNvSpPr txBox="1">
            <a:spLocks noChangeArrowheads="1"/>
          </p:cNvSpPr>
          <p:nvPr/>
        </p:nvSpPr>
        <p:spPr bwMode="auto">
          <a:xfrm>
            <a:off x="37420" y="990600"/>
            <a:ext cx="8928100" cy="2474524"/>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lnSpc>
                <a:spcPct val="110000"/>
              </a:lnSpc>
              <a:spcBef>
                <a:spcPct val="45000"/>
              </a:spcBef>
              <a:buSzPct val="145000"/>
              <a:buFont typeface="Wingdings" pitchFamily="2" charset="2"/>
              <a:buChar char="ü"/>
            </a:pPr>
            <a:r>
              <a:rPr lang="en-US" altLang="pt-PT" b="1" dirty="0">
                <a:solidFill>
                  <a:srgbClr val="003366"/>
                </a:solidFill>
                <a:effectLst>
                  <a:outerShdw blurRad="38100" dist="38100" dir="2700000" algn="tl">
                    <a:srgbClr val="C0C0C0"/>
                  </a:outerShdw>
                </a:effectLst>
              </a:rPr>
              <a:t>Droughts</a:t>
            </a:r>
            <a:r>
              <a:rPr lang="en-US" altLang="pt-PT" b="1" dirty="0">
                <a:solidFill>
                  <a:srgbClr val="003366"/>
                </a:solidFill>
              </a:rPr>
              <a:t> are among the </a:t>
            </a:r>
            <a:r>
              <a:rPr lang="en-US" altLang="pt-PT" b="1" dirty="0">
                <a:solidFill>
                  <a:srgbClr val="003366"/>
                </a:solidFill>
                <a:effectLst>
                  <a:outerShdw blurRad="38100" dist="38100" dir="2700000" algn="tl">
                    <a:srgbClr val="C0C0C0"/>
                  </a:outerShdw>
                </a:effectLst>
              </a:rPr>
              <a:t>most complex </a:t>
            </a:r>
            <a:r>
              <a:rPr lang="en-US" altLang="pt-PT" b="1" dirty="0">
                <a:solidFill>
                  <a:srgbClr val="003366"/>
                </a:solidFill>
              </a:rPr>
              <a:t>and </a:t>
            </a:r>
            <a:r>
              <a:rPr lang="en-US" altLang="pt-PT" b="1" dirty="0">
                <a:solidFill>
                  <a:srgbClr val="003366"/>
                </a:solidFill>
                <a:effectLst>
                  <a:outerShdw blurRad="38100" dist="38100" dir="2700000" algn="tl">
                    <a:srgbClr val="C0C0C0"/>
                  </a:outerShdw>
                </a:effectLst>
              </a:rPr>
              <a:t>least understood natural hazards</a:t>
            </a:r>
            <a:r>
              <a:rPr lang="en-US" altLang="pt-PT" b="1" dirty="0">
                <a:solidFill>
                  <a:srgbClr val="003366"/>
                </a:solidFill>
              </a:rPr>
              <a:t>, affecting more people than any other one. They are also recurrent events specially in areas with pronounced natural hydrological temporal variability</a:t>
            </a:r>
            <a:r>
              <a:rPr lang="en-US" altLang="pt-PT" b="1" dirty="0" smtClean="0">
                <a:solidFill>
                  <a:srgbClr val="003366"/>
                </a:solidFill>
              </a:rPr>
              <a:t>.</a:t>
            </a:r>
          </a:p>
          <a:p>
            <a:pPr algn="just" eaLnBrk="1" hangingPunct="1">
              <a:lnSpc>
                <a:spcPct val="110000"/>
              </a:lnSpc>
              <a:spcBef>
                <a:spcPct val="45000"/>
              </a:spcBef>
              <a:buSzPct val="145000"/>
              <a:buFont typeface="Wingdings" pitchFamily="2" charset="2"/>
              <a:buChar char="ü"/>
            </a:pPr>
            <a:r>
              <a:rPr lang="en-US" altLang="pt-PT" b="1" dirty="0" smtClean="0">
                <a:solidFill>
                  <a:srgbClr val="003366"/>
                </a:solidFill>
              </a:rPr>
              <a:t>Droughts are </a:t>
            </a:r>
            <a:r>
              <a:rPr lang="en-US" altLang="pt-PT" b="1" dirty="0">
                <a:solidFill>
                  <a:srgbClr val="003366"/>
                </a:solidFill>
              </a:rPr>
              <a:t>generally associated with the persistence of low rainfall, soil moisture and water availability relative to the normal levels in a </a:t>
            </a:r>
            <a:r>
              <a:rPr lang="en-US" altLang="pt-PT" b="1" dirty="0" smtClean="0">
                <a:solidFill>
                  <a:srgbClr val="003366"/>
                </a:solidFill>
              </a:rPr>
              <a:t>given area</a:t>
            </a:r>
            <a:r>
              <a:rPr lang="en-US" altLang="pt-PT" b="1" dirty="0">
                <a:solidFill>
                  <a:srgbClr val="003366"/>
                </a:solidFill>
              </a:rPr>
              <a:t>.</a:t>
            </a:r>
          </a:p>
          <a:p>
            <a:pPr algn="just" eaLnBrk="1" hangingPunct="1">
              <a:lnSpc>
                <a:spcPct val="110000"/>
              </a:lnSpc>
              <a:spcBef>
                <a:spcPct val="45000"/>
              </a:spcBef>
              <a:buSzPct val="145000"/>
              <a:buFont typeface="Wingdings" pitchFamily="2" charset="2"/>
              <a:buChar char="ü"/>
            </a:pPr>
            <a:endParaRPr lang="en-US" altLang="pt-PT" b="1" dirty="0">
              <a:solidFill>
                <a:srgbClr val="003366"/>
              </a:solidFill>
            </a:endParaRPr>
          </a:p>
        </p:txBody>
      </p:sp>
      <p:sp>
        <p:nvSpPr>
          <p:cNvPr id="5" name="Left-Right Arrow 4"/>
          <p:cNvSpPr>
            <a:spLocks noChangeArrowheads="1"/>
          </p:cNvSpPr>
          <p:nvPr/>
        </p:nvSpPr>
        <p:spPr bwMode="auto">
          <a:xfrm>
            <a:off x="5969906" y="3793898"/>
            <a:ext cx="717550" cy="298450"/>
          </a:xfrm>
          <a:prstGeom prst="leftRightArrow">
            <a:avLst>
              <a:gd name="adj1" fmla="val 39852"/>
              <a:gd name="adj2" fmla="val 53728"/>
            </a:avLst>
          </a:prstGeom>
          <a:solidFill>
            <a:srgbClr val="74C0C6"/>
          </a:solidFill>
          <a:ln>
            <a:noFill/>
          </a:ln>
          <a:extLst/>
        </p:spPr>
        <p:txBody>
          <a:bodyPr lIns="54000" rIns="54000"/>
          <a:lstStyle/>
          <a:p>
            <a:pPr algn="ctr">
              <a:defRPr/>
            </a:pPr>
            <a:endParaRPr lang="en-US" b="1">
              <a:solidFill>
                <a:schemeClr val="bg1"/>
              </a:solidFill>
              <a:effectLst>
                <a:outerShdw blurRad="38100" dist="38100" dir="2700000" algn="tl">
                  <a:srgbClr val="000000">
                    <a:alpha val="43137"/>
                  </a:srgbClr>
                </a:outerShdw>
              </a:effectLst>
              <a:latin typeface="Arial" charset="0"/>
              <a:cs typeface="+mn-cs"/>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3200400"/>
            <a:ext cx="14747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107950" y="5334000"/>
            <a:ext cx="8928100" cy="678134"/>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0000"/>
              </a:lnSpc>
              <a:spcBef>
                <a:spcPts val="1200"/>
              </a:spcBef>
              <a:buSzPct val="145000"/>
              <a:buFont typeface="Wingdings" pitchFamily="2" charset="2"/>
              <a:buChar char="ü"/>
              <a:defRPr/>
            </a:pPr>
            <a:r>
              <a:rPr lang="en-US" altLang="pt-PT" b="1" dirty="0" smtClean="0">
                <a:solidFill>
                  <a:srgbClr val="003366"/>
                </a:solidFill>
              </a:rPr>
              <a:t>Different from other extreme hydrological events (</a:t>
            </a:r>
            <a:r>
              <a:rPr lang="en-US" altLang="pt-PT" sz="1400" dirty="0">
                <a:solidFill>
                  <a:srgbClr val="003366"/>
                </a:solidFill>
              </a:rPr>
              <a:t>floods</a:t>
            </a:r>
            <a:r>
              <a:rPr lang="en-US" altLang="pt-PT" b="1" dirty="0" smtClean="0">
                <a:solidFill>
                  <a:srgbClr val="003366"/>
                </a:solidFill>
              </a:rPr>
              <a:t>), droughts remain a </a:t>
            </a:r>
            <a:r>
              <a:rPr lang="en-US" altLang="pt-PT" b="1" dirty="0" smtClean="0">
                <a:solidFill>
                  <a:srgbClr val="003366"/>
                </a:solidFill>
                <a:effectLst>
                  <a:outerShdw blurRad="38100" dist="38100" dir="2700000" algn="tl">
                    <a:srgbClr val="C0C0C0"/>
                  </a:outerShdw>
                </a:effectLst>
              </a:rPr>
              <a:t>less visible natural risk</a:t>
            </a:r>
            <a:r>
              <a:rPr lang="en-US" altLang="pt-PT" b="1" dirty="0" smtClean="0">
                <a:solidFill>
                  <a:srgbClr val="003366"/>
                </a:solidFill>
              </a:rPr>
              <a:t>, whose impacts are not systematically recorded.</a:t>
            </a:r>
            <a:endParaRPr lang="pt-PT" altLang="pt-PT" b="1" dirty="0" smtClean="0">
              <a:solidFill>
                <a:srgbClr val="003366"/>
              </a:solidFill>
            </a:endParaRPr>
          </a:p>
        </p:txBody>
      </p:sp>
      <p:sp>
        <p:nvSpPr>
          <p:cNvPr id="8" name="Text Box 2"/>
          <p:cNvSpPr txBox="1">
            <a:spLocks noChangeArrowheads="1"/>
          </p:cNvSpPr>
          <p:nvPr/>
        </p:nvSpPr>
        <p:spPr bwMode="auto">
          <a:xfrm>
            <a:off x="576263" y="3321050"/>
            <a:ext cx="8459787" cy="1435100"/>
          </a:xfrm>
          <a:prstGeom prst="rect">
            <a:avLst/>
          </a:prstGeom>
          <a:noFill/>
          <a:ln w="9525" algn="ctr">
            <a:noFill/>
            <a:miter lim="800000"/>
            <a:headEnd/>
            <a:tailEnd/>
          </a:ln>
          <a:effectLst/>
        </p:spPr>
        <p:txBody>
          <a:bodyPr>
            <a:spAutoFit/>
          </a:bodyPr>
          <a:lstStyle>
            <a:lvl1pPr marL="1435100" indent="-1588" eaLnBrk="0" hangingPunct="0">
              <a:defRPr>
                <a:solidFill>
                  <a:schemeClr val="tx1"/>
                </a:solidFill>
                <a:latin typeface="Arial" charset="0"/>
                <a:cs typeface="Arial" charset="0"/>
              </a:defRPr>
            </a:lvl1pPr>
            <a:lvl2pPr marL="1900238" indent="-285750" eaLnBrk="0" hangingPunct="0">
              <a:defRPr>
                <a:solidFill>
                  <a:schemeClr val="tx1"/>
                </a:solidFill>
                <a:latin typeface="Arial" charset="0"/>
                <a:cs typeface="Arial" charset="0"/>
              </a:defRPr>
            </a:lvl2pPr>
            <a:lvl3pPr marL="2308225" indent="-228600" eaLnBrk="0" hangingPunct="0">
              <a:defRPr>
                <a:solidFill>
                  <a:schemeClr val="tx1"/>
                </a:solidFill>
                <a:latin typeface="Arial" charset="0"/>
                <a:cs typeface="Arial" charset="0"/>
              </a:defRPr>
            </a:lvl3pPr>
            <a:lvl4pPr marL="2716213" indent="-228600" eaLnBrk="0" hangingPunct="0">
              <a:defRPr>
                <a:solidFill>
                  <a:schemeClr val="tx1"/>
                </a:solidFill>
                <a:latin typeface="Arial" charset="0"/>
                <a:cs typeface="Arial" charset="0"/>
              </a:defRPr>
            </a:lvl4pPr>
            <a:lvl5pPr marL="3124200" indent="-228600" eaLnBrk="0" hangingPunct="0">
              <a:defRPr>
                <a:solidFill>
                  <a:schemeClr val="tx1"/>
                </a:solidFill>
                <a:latin typeface="Arial" charset="0"/>
                <a:cs typeface="Arial" charset="0"/>
              </a:defRPr>
            </a:lvl5pPr>
            <a:lvl6pPr marL="3581400" indent="-228600" eaLnBrk="0" fontAlgn="base" hangingPunct="0">
              <a:spcBef>
                <a:spcPct val="0"/>
              </a:spcBef>
              <a:spcAft>
                <a:spcPct val="0"/>
              </a:spcAft>
              <a:defRPr>
                <a:solidFill>
                  <a:schemeClr val="tx1"/>
                </a:solidFill>
                <a:latin typeface="Arial" charset="0"/>
                <a:cs typeface="Arial" charset="0"/>
              </a:defRPr>
            </a:lvl6pPr>
            <a:lvl7pPr marL="4038600" indent="-228600" eaLnBrk="0" fontAlgn="base" hangingPunct="0">
              <a:spcBef>
                <a:spcPct val="0"/>
              </a:spcBef>
              <a:spcAft>
                <a:spcPct val="0"/>
              </a:spcAft>
              <a:defRPr>
                <a:solidFill>
                  <a:schemeClr val="tx1"/>
                </a:solidFill>
                <a:latin typeface="Arial" charset="0"/>
                <a:cs typeface="Arial" charset="0"/>
              </a:defRPr>
            </a:lvl7pPr>
            <a:lvl8pPr marL="4495800" indent="-228600" eaLnBrk="0" fontAlgn="base" hangingPunct="0">
              <a:spcBef>
                <a:spcPct val="0"/>
              </a:spcBef>
              <a:spcAft>
                <a:spcPct val="0"/>
              </a:spcAft>
              <a:defRPr>
                <a:solidFill>
                  <a:schemeClr val="tx1"/>
                </a:solidFill>
                <a:latin typeface="Arial" charset="0"/>
                <a:cs typeface="Arial" charset="0"/>
              </a:defRPr>
            </a:lvl8pPr>
            <a:lvl9pPr marL="49530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0000"/>
              </a:lnSpc>
              <a:spcBef>
                <a:spcPct val="45000"/>
              </a:spcBef>
              <a:buSzPct val="145000"/>
              <a:buFont typeface="Wingdings" pitchFamily="2" charset="2"/>
              <a:buChar char="ü"/>
              <a:defRPr/>
            </a:pPr>
            <a:endParaRPr lang="en-US" altLang="pt-PT" b="1" dirty="0" smtClean="0">
              <a:solidFill>
                <a:srgbClr val="003366"/>
              </a:solidFill>
            </a:endParaRPr>
          </a:p>
          <a:p>
            <a:pPr marL="1708150" algn="ctr" eaLnBrk="1" hangingPunct="1">
              <a:lnSpc>
                <a:spcPct val="110000"/>
              </a:lnSpc>
              <a:spcBef>
                <a:spcPct val="45000"/>
              </a:spcBef>
              <a:buSzPct val="145000"/>
              <a:defRPr/>
            </a:pPr>
            <a:r>
              <a:rPr lang="en-US" altLang="pt-PT" b="1" dirty="0" smtClean="0">
                <a:solidFill>
                  <a:srgbClr val="003366"/>
                </a:solidFill>
              </a:rPr>
              <a:t>(</a:t>
            </a:r>
            <a:r>
              <a:rPr lang="en-US" altLang="pt-PT" sz="1400" dirty="0" smtClean="0">
                <a:solidFill>
                  <a:srgbClr val="003366"/>
                </a:solidFill>
              </a:rPr>
              <a:t>common definition</a:t>
            </a:r>
            <a:r>
              <a:rPr lang="en-US" altLang="pt-PT" b="1" dirty="0" smtClean="0">
                <a:solidFill>
                  <a:srgbClr val="003366"/>
                </a:solidFill>
              </a:rPr>
              <a:t>)… </a:t>
            </a:r>
            <a:r>
              <a:rPr lang="en-US" altLang="pt-PT" b="1" dirty="0" smtClean="0">
                <a:solidFill>
                  <a:srgbClr val="003366"/>
                </a:solidFill>
                <a:effectLst>
                  <a:outerShdw blurRad="38100" dist="38100" dir="2700000" algn="tl">
                    <a:srgbClr val="C0C0C0"/>
                  </a:outerShdw>
                </a:effectLst>
              </a:rPr>
              <a:t>DROUGHT</a:t>
            </a:r>
            <a:r>
              <a:rPr lang="en-US" altLang="pt-PT" b="1" dirty="0" smtClean="0">
                <a:solidFill>
                  <a:srgbClr val="003366"/>
                </a:solidFill>
              </a:rPr>
              <a:t>               </a:t>
            </a:r>
            <a:r>
              <a:rPr lang="en-US" altLang="pt-PT" b="1" dirty="0" smtClean="0">
                <a:solidFill>
                  <a:srgbClr val="003366"/>
                </a:solidFill>
                <a:effectLst>
                  <a:outerShdw blurRad="38100" dist="38100" dir="2700000" algn="tl">
                    <a:srgbClr val="C0C0C0"/>
                  </a:outerShdw>
                </a:effectLst>
              </a:rPr>
              <a:t>a sustained and regionally extensive occurrence of below average natural fresh water availability …</a:t>
            </a:r>
          </a:p>
        </p:txBody>
      </p:sp>
    </p:spTree>
    <p:extLst>
      <p:ext uri="{BB962C8B-B14F-4D97-AF65-F5344CB8AC3E}">
        <p14:creationId xmlns:p14="http://schemas.microsoft.com/office/powerpoint/2010/main" val="363199305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9550" y="1179866"/>
            <a:ext cx="8934450" cy="4431983"/>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lnSpc>
                <a:spcPct val="150000"/>
              </a:lnSpc>
              <a:spcBef>
                <a:spcPts val="1800"/>
              </a:spcBef>
              <a:buSzPct val="145000"/>
              <a:defRPr/>
            </a:pPr>
            <a:r>
              <a:rPr lang="en-GB" altLang="pt-PT" sz="2000" b="1" u="sng" dirty="0">
                <a:solidFill>
                  <a:schemeClr val="bg1">
                    <a:lumMod val="75000"/>
                  </a:schemeClr>
                </a:solidFill>
                <a:effectLst>
                  <a:outerShdw blurRad="38100" dist="38100" dir="2700000" algn="tl">
                    <a:srgbClr val="000000">
                      <a:alpha val="43137"/>
                    </a:srgbClr>
                  </a:outerShdw>
                </a:effectLst>
              </a:rPr>
              <a:t>Most common steps of a drought characterization </a:t>
            </a:r>
            <a:r>
              <a:rPr lang="en-GB" altLang="pt-PT" sz="2000" b="1" u="sng" dirty="0" smtClean="0">
                <a:solidFill>
                  <a:schemeClr val="bg1">
                    <a:lumMod val="75000"/>
                  </a:schemeClr>
                </a:solidFill>
                <a:effectLst>
                  <a:outerShdw blurRad="38100" dist="38100" dir="2700000" algn="tl">
                    <a:srgbClr val="000000">
                      <a:alpha val="43137"/>
                    </a:srgbClr>
                  </a:outerShdw>
                </a:effectLst>
              </a:rPr>
              <a:t>study</a:t>
            </a:r>
          </a:p>
          <a:p>
            <a:pPr marL="0" indent="0" algn="ctr" eaLnBrk="1" hangingPunct="1">
              <a:lnSpc>
                <a:spcPct val="150000"/>
              </a:lnSpc>
              <a:spcBef>
                <a:spcPts val="1800"/>
              </a:spcBef>
              <a:buSzPct val="145000"/>
              <a:defRPr/>
            </a:pPr>
            <a:r>
              <a:rPr lang="en-GB" altLang="pt-PT" sz="2000" dirty="0" smtClean="0">
                <a:solidFill>
                  <a:schemeClr val="bg1">
                    <a:lumMod val="75000"/>
                  </a:schemeClr>
                </a:solidFill>
                <a:effectLst>
                  <a:outerShdw blurRad="38100" dist="38100" dir="2700000" algn="tl">
                    <a:srgbClr val="000000">
                      <a:alpha val="43137"/>
                    </a:srgbClr>
                  </a:outerShdw>
                </a:effectLst>
              </a:rPr>
              <a:t>(</a:t>
            </a:r>
            <a:r>
              <a:rPr lang="en-GB" altLang="pt-PT" dirty="0" smtClean="0">
                <a:solidFill>
                  <a:schemeClr val="bg1">
                    <a:lumMod val="75000"/>
                  </a:schemeClr>
                </a:solidFill>
                <a:effectLst>
                  <a:outerShdw blurRad="38100" dist="38100" dir="2700000" algn="tl">
                    <a:srgbClr val="000000">
                      <a:alpha val="43137"/>
                    </a:srgbClr>
                  </a:outerShdw>
                </a:effectLst>
              </a:rPr>
              <a:t>to be totally or partially addressed in a course on the issue</a:t>
            </a:r>
            <a:r>
              <a:rPr lang="en-GB" altLang="pt-PT" sz="2000" dirty="0" smtClean="0">
                <a:solidFill>
                  <a:schemeClr val="bg1">
                    <a:lumMod val="75000"/>
                  </a:schemeClr>
                </a:solidFill>
                <a:effectLst>
                  <a:outerShdw blurRad="38100" dist="38100" dir="2700000" algn="tl">
                    <a:srgbClr val="000000">
                      <a:alpha val="43137"/>
                    </a:srgbClr>
                  </a:outerShdw>
                </a:effectLst>
              </a:rPr>
              <a:t>)</a:t>
            </a:r>
          </a:p>
          <a:p>
            <a:pPr marL="457200" indent="-457200" algn="just" eaLnBrk="1" hangingPunct="1">
              <a:lnSpc>
                <a:spcPct val="150000"/>
              </a:lnSpc>
              <a:spcBef>
                <a:spcPts val="1800"/>
              </a:spcBef>
              <a:buSzPct val="145000"/>
              <a:buFont typeface="+mj-lt"/>
              <a:buAutoNum type="arabicPeriod"/>
              <a:defRPr/>
            </a:pPr>
            <a:r>
              <a:rPr lang="en-GB" altLang="pt-PT" sz="2000" b="1" dirty="0" smtClean="0">
                <a:solidFill>
                  <a:schemeClr val="bg1">
                    <a:lumMod val="75000"/>
                  </a:schemeClr>
                </a:solidFill>
                <a:effectLst>
                  <a:outerShdw blurRad="38100" dist="38100" dir="2700000" algn="tl">
                    <a:srgbClr val="000000">
                      <a:alpha val="43137"/>
                    </a:srgbClr>
                  </a:outerShdw>
                </a:effectLst>
              </a:rPr>
              <a:t>Selection </a:t>
            </a:r>
            <a:r>
              <a:rPr lang="en-GB" altLang="pt-PT" sz="2000" b="1" dirty="0">
                <a:solidFill>
                  <a:schemeClr val="bg1">
                    <a:lumMod val="75000"/>
                  </a:schemeClr>
                </a:solidFill>
                <a:effectLst>
                  <a:outerShdw blurRad="38100" dist="38100" dir="2700000" algn="tl">
                    <a:srgbClr val="000000">
                      <a:alpha val="43137"/>
                    </a:srgbClr>
                  </a:outerShdw>
                </a:effectLst>
              </a:rPr>
              <a:t>of the drought </a:t>
            </a:r>
            <a:r>
              <a:rPr lang="en-GB" altLang="pt-PT" sz="2000" b="1" dirty="0" smtClean="0">
                <a:solidFill>
                  <a:schemeClr val="bg1">
                    <a:lumMod val="75000"/>
                  </a:schemeClr>
                </a:solidFill>
                <a:effectLst>
                  <a:outerShdw blurRad="38100" dist="38100" dir="2700000" algn="tl">
                    <a:srgbClr val="000000">
                      <a:alpha val="43137"/>
                    </a:srgbClr>
                  </a:outerShdw>
                </a:effectLst>
              </a:rPr>
              <a:t>index</a:t>
            </a:r>
            <a:endParaRPr lang="en-US" altLang="pt-PT" b="1" dirty="0" smtClean="0">
              <a:solidFill>
                <a:schemeClr val="bg1">
                  <a:lumMod val="75000"/>
                </a:schemeClr>
              </a:solidFill>
            </a:endParaRPr>
          </a:p>
          <a:p>
            <a:pPr marL="342900" indent="-342900" algn="just" eaLnBrk="1" hangingPunct="1">
              <a:lnSpc>
                <a:spcPct val="150000"/>
              </a:lnSpc>
              <a:spcBef>
                <a:spcPts val="1800"/>
              </a:spcBef>
              <a:buSzPct val="145000"/>
              <a:buFont typeface="+mj-lt"/>
              <a:buAutoNum type="arabicPeriod"/>
              <a:defRPr/>
            </a:pPr>
            <a:r>
              <a:rPr lang="en-GB" altLang="pt-PT" b="1" dirty="0" smtClean="0">
                <a:solidFill>
                  <a:schemeClr val="bg1">
                    <a:lumMod val="75000"/>
                  </a:schemeClr>
                </a:solidFill>
              </a:rPr>
              <a:t>Definition of </a:t>
            </a:r>
            <a:r>
              <a:rPr lang="en-GB" altLang="pt-PT" sz="2000" b="1" dirty="0" smtClean="0">
                <a:solidFill>
                  <a:schemeClr val="bg1">
                    <a:lumMod val="75000"/>
                  </a:schemeClr>
                </a:solidFill>
                <a:effectLst>
                  <a:outerShdw blurRad="38100" dist="38100" dir="2700000" algn="tl">
                    <a:srgbClr val="000000">
                      <a:alpha val="43137"/>
                    </a:srgbClr>
                  </a:outerShdw>
                </a:effectLst>
              </a:rPr>
              <a:t>homogeneous regions </a:t>
            </a:r>
            <a:r>
              <a:rPr lang="en-GB" altLang="pt-PT" b="1" dirty="0" smtClean="0">
                <a:solidFill>
                  <a:schemeClr val="bg1">
                    <a:lumMod val="75000"/>
                  </a:schemeClr>
                </a:solidFill>
              </a:rPr>
              <a:t>regarding the spatial pattern of the drought index </a:t>
            </a:r>
          </a:p>
          <a:p>
            <a:pPr marL="342900" indent="-342900" algn="just" eaLnBrk="1" hangingPunct="1">
              <a:lnSpc>
                <a:spcPct val="150000"/>
              </a:lnSpc>
              <a:spcBef>
                <a:spcPts val="1800"/>
              </a:spcBef>
              <a:buSzPct val="145000"/>
              <a:buFont typeface="+mj-lt"/>
              <a:buAutoNum type="arabicPeriod"/>
              <a:defRPr/>
            </a:pPr>
            <a:r>
              <a:rPr lang="en-GB" altLang="pt-PT" sz="2000" b="1" dirty="0" smtClean="0">
                <a:solidFill>
                  <a:schemeClr val="bg1">
                    <a:lumMod val="75000"/>
                  </a:schemeClr>
                </a:solidFill>
                <a:effectLst>
                  <a:outerShdw blurRad="38100" dist="38100" dir="2700000" algn="tl">
                    <a:srgbClr val="000000">
                      <a:alpha val="43137"/>
                    </a:srgbClr>
                  </a:outerShdw>
                </a:effectLst>
              </a:rPr>
              <a:t>Characterization </a:t>
            </a:r>
            <a:r>
              <a:rPr lang="en-GB" altLang="pt-PT" sz="2000" b="1" dirty="0">
                <a:solidFill>
                  <a:schemeClr val="bg1">
                    <a:lumMod val="75000"/>
                  </a:schemeClr>
                </a:solidFill>
                <a:effectLst>
                  <a:outerShdw blurRad="38100" dist="38100" dir="2700000" algn="tl">
                    <a:srgbClr val="000000">
                      <a:alpha val="43137"/>
                    </a:srgbClr>
                  </a:outerShdw>
                </a:effectLst>
              </a:rPr>
              <a:t>of the </a:t>
            </a:r>
            <a:r>
              <a:rPr lang="en-GB" altLang="pt-PT" sz="2000" b="1" dirty="0" smtClean="0">
                <a:solidFill>
                  <a:schemeClr val="bg1">
                    <a:lumMod val="75000"/>
                  </a:schemeClr>
                </a:solidFill>
                <a:effectLst>
                  <a:outerShdw blurRad="38100" dist="38100" dir="2700000" algn="tl">
                    <a:srgbClr val="000000">
                      <a:alpha val="43137"/>
                    </a:srgbClr>
                  </a:outerShdw>
                </a:effectLst>
              </a:rPr>
              <a:t>droughts</a:t>
            </a:r>
          </a:p>
          <a:p>
            <a:pPr marL="342900" indent="-342900" algn="just" eaLnBrk="1" hangingPunct="1">
              <a:lnSpc>
                <a:spcPct val="150000"/>
              </a:lnSpc>
              <a:spcBef>
                <a:spcPts val="1800"/>
              </a:spcBef>
              <a:buSzPct val="145000"/>
              <a:buFont typeface="+mj-lt"/>
              <a:buAutoNum type="arabicPeriod"/>
              <a:defRPr/>
            </a:pPr>
            <a:r>
              <a:rPr lang="en-GB" altLang="pt-PT" sz="2000" b="1" dirty="0" smtClean="0">
                <a:solidFill>
                  <a:schemeClr val="bg1">
                    <a:lumMod val="75000"/>
                  </a:schemeClr>
                </a:solidFill>
                <a:effectLst>
                  <a:outerShdw blurRad="38100" dist="38100" dir="2700000" algn="tl">
                    <a:srgbClr val="000000">
                      <a:alpha val="43137"/>
                    </a:srgbClr>
                  </a:outerShdw>
                </a:effectLst>
              </a:rPr>
              <a:t>Development of monitoring, forecasting  and alert systems</a:t>
            </a:r>
            <a:endParaRPr lang="en-GB" altLang="pt-PT" dirty="0">
              <a:solidFill>
                <a:schemeClr val="bg1">
                  <a:lumMod val="75000"/>
                </a:schemeClr>
              </a:solidFill>
            </a:endParaRPr>
          </a:p>
        </p:txBody>
      </p:sp>
      <p:sp>
        <p:nvSpPr>
          <p:cNvPr id="3"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6</a:t>
            </a:fld>
            <a:endParaRPr lang="pt-PT" altLang="pt-PT" sz="900" b="1">
              <a:solidFill>
                <a:schemeClr val="tx2"/>
              </a:solidFill>
            </a:endParaRPr>
          </a:p>
        </p:txBody>
      </p:sp>
      <p:sp>
        <p:nvSpPr>
          <p:cNvPr id="4" name="Subtitle 2"/>
          <p:cNvSpPr txBox="1">
            <a:spLocks/>
          </p:cNvSpPr>
          <p:nvPr/>
        </p:nvSpPr>
        <p:spPr>
          <a:xfrm rot="20561166">
            <a:off x="824058" y="1995475"/>
            <a:ext cx="7222868" cy="2800767"/>
          </a:xfrm>
          <a:prstGeom prst="rect">
            <a:avLst/>
          </a:prstGeom>
          <a:solidFill>
            <a:schemeClr val="accent1"/>
          </a:solidFill>
        </p:spPr>
        <p:txBody>
          <a:bodyPr wrap="square" lIns="108000" tIns="0" rIns="108000" bIns="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3800" b="1" u="sng"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a:p>
            <a:pPr marL="0" indent="0" algn="ctr">
              <a:buFont typeface="Arial" pitchFamily="34" charset="0"/>
              <a:buNone/>
            </a:pPr>
            <a:r>
              <a:rPr lang="en-US" sz="3800" b="1" u="sng"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Topics for the training material</a:t>
            </a:r>
          </a:p>
          <a:p>
            <a:pPr marL="0" indent="0" algn="ctr">
              <a:buFont typeface="Arial" pitchFamily="34" charset="0"/>
              <a:buNone/>
            </a:pPr>
            <a:r>
              <a:rPr lang="en-US" sz="2400" b="1"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(also </a:t>
            </a:r>
            <a:r>
              <a:rPr lang="en-US" sz="2400" b="1"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the capabilities that IST </a:t>
            </a:r>
            <a:r>
              <a:rPr lang="en-US" sz="2400" b="1"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can </a:t>
            </a:r>
            <a:r>
              <a:rPr lang="en-US" sz="2400" b="1"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offer … for the time being, without agenda nor budget)</a:t>
            </a:r>
            <a:endParaRPr lang="en-US" sz="2400" b="1"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a:p>
            <a:pPr marL="0" indent="0" algn="ctr">
              <a:buFont typeface="Arial" pitchFamily="34" charset="0"/>
              <a:buNone/>
            </a:pPr>
            <a:endParaRPr lang="bs-Latn-BA" sz="3800" b="1" u="sng"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spTree>
    <p:extLst>
      <p:ext uri="{BB962C8B-B14F-4D97-AF65-F5344CB8AC3E}">
        <p14:creationId xmlns:p14="http://schemas.microsoft.com/office/powerpoint/2010/main" val="572192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6688" y="1137315"/>
            <a:ext cx="8934450" cy="4431983"/>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lnSpc>
                <a:spcPct val="150000"/>
              </a:lnSpc>
              <a:spcBef>
                <a:spcPts val="1800"/>
              </a:spcBef>
              <a:buSzPct val="145000"/>
              <a:defRPr/>
            </a:pPr>
            <a:r>
              <a:rPr lang="en-GB" altLang="pt-PT" sz="2000" b="1" u="sng" dirty="0">
                <a:solidFill>
                  <a:srgbClr val="003366"/>
                </a:solidFill>
                <a:effectLst>
                  <a:outerShdw blurRad="38100" dist="38100" dir="2700000" algn="tl">
                    <a:srgbClr val="000000">
                      <a:alpha val="43137"/>
                    </a:srgbClr>
                  </a:outerShdw>
                </a:effectLst>
              </a:rPr>
              <a:t>Most common steps of </a:t>
            </a:r>
            <a:r>
              <a:rPr lang="en-GB" altLang="pt-PT" sz="2000" b="1" u="sng" dirty="0" smtClean="0">
                <a:solidFill>
                  <a:srgbClr val="003366"/>
                </a:solidFill>
                <a:effectLst>
                  <a:outerShdw blurRad="38100" dist="38100" dir="2700000" algn="tl">
                    <a:srgbClr val="000000">
                      <a:alpha val="43137"/>
                    </a:srgbClr>
                  </a:outerShdw>
                </a:effectLst>
              </a:rPr>
              <a:t>a drought </a:t>
            </a:r>
            <a:r>
              <a:rPr lang="en-GB" altLang="pt-PT" sz="2000" b="1" u="sng" dirty="0">
                <a:solidFill>
                  <a:srgbClr val="003366"/>
                </a:solidFill>
                <a:effectLst>
                  <a:outerShdw blurRad="38100" dist="38100" dir="2700000" algn="tl">
                    <a:srgbClr val="000000">
                      <a:alpha val="43137"/>
                    </a:srgbClr>
                  </a:outerShdw>
                </a:effectLst>
              </a:rPr>
              <a:t>characterization </a:t>
            </a:r>
            <a:r>
              <a:rPr lang="en-GB" altLang="pt-PT" sz="2000" b="1" u="sng" dirty="0" smtClean="0">
                <a:solidFill>
                  <a:srgbClr val="003366"/>
                </a:solidFill>
                <a:effectLst>
                  <a:outerShdw blurRad="38100" dist="38100" dir="2700000" algn="tl">
                    <a:srgbClr val="000000">
                      <a:alpha val="43137"/>
                    </a:srgbClr>
                  </a:outerShdw>
                </a:effectLst>
              </a:rPr>
              <a:t>study</a:t>
            </a:r>
          </a:p>
          <a:p>
            <a:pPr marL="0" indent="0" algn="ctr" eaLnBrk="1" hangingPunct="1">
              <a:lnSpc>
                <a:spcPct val="150000"/>
              </a:lnSpc>
              <a:spcBef>
                <a:spcPts val="1800"/>
              </a:spcBef>
              <a:buSzPct val="145000"/>
              <a:defRPr/>
            </a:pPr>
            <a:r>
              <a:rPr lang="en-GB" altLang="pt-PT" sz="2000" dirty="0" smtClean="0">
                <a:solidFill>
                  <a:srgbClr val="003366"/>
                </a:solidFill>
                <a:effectLst>
                  <a:outerShdw blurRad="38100" dist="38100" dir="2700000" algn="tl">
                    <a:srgbClr val="000000">
                      <a:alpha val="43137"/>
                    </a:srgbClr>
                  </a:outerShdw>
                </a:effectLst>
              </a:rPr>
              <a:t>(</a:t>
            </a:r>
            <a:r>
              <a:rPr lang="en-GB" altLang="pt-PT" dirty="0" smtClean="0">
                <a:solidFill>
                  <a:srgbClr val="003366"/>
                </a:solidFill>
                <a:effectLst>
                  <a:outerShdw blurRad="38100" dist="38100" dir="2700000" algn="tl">
                    <a:srgbClr val="000000">
                      <a:alpha val="43137"/>
                    </a:srgbClr>
                  </a:outerShdw>
                </a:effectLst>
              </a:rPr>
              <a:t>to be totally or partially addressed in a course on the issue</a:t>
            </a:r>
            <a:r>
              <a:rPr lang="en-GB" altLang="pt-PT" sz="2000" dirty="0" smtClean="0">
                <a:solidFill>
                  <a:srgbClr val="003366"/>
                </a:solidFill>
                <a:effectLst>
                  <a:outerShdw blurRad="38100" dist="38100" dir="2700000" algn="tl">
                    <a:srgbClr val="000000">
                      <a:alpha val="43137"/>
                    </a:srgbClr>
                  </a:outerShdw>
                </a:effectLst>
              </a:rPr>
              <a:t>)</a:t>
            </a:r>
          </a:p>
          <a:p>
            <a:pPr marL="457200" indent="-457200" algn="just" eaLnBrk="1" hangingPunct="1">
              <a:lnSpc>
                <a:spcPct val="150000"/>
              </a:lnSpc>
              <a:spcBef>
                <a:spcPts val="1800"/>
              </a:spcBef>
              <a:buSzPct val="145000"/>
              <a:buFont typeface="+mj-lt"/>
              <a:buAutoNum type="arabicPeriod"/>
              <a:defRPr/>
            </a:pPr>
            <a:r>
              <a:rPr lang="en-GB" altLang="pt-PT" sz="2000" b="1" dirty="0" smtClean="0">
                <a:solidFill>
                  <a:srgbClr val="003366"/>
                </a:solidFill>
                <a:effectLst>
                  <a:outerShdw blurRad="38100" dist="38100" dir="2700000" algn="tl">
                    <a:srgbClr val="000000">
                      <a:alpha val="43137"/>
                    </a:srgbClr>
                  </a:outerShdw>
                </a:effectLst>
              </a:rPr>
              <a:t>Selection </a:t>
            </a:r>
            <a:r>
              <a:rPr lang="en-GB" altLang="pt-PT" sz="2000" b="1" dirty="0">
                <a:solidFill>
                  <a:srgbClr val="003366"/>
                </a:solidFill>
                <a:effectLst>
                  <a:outerShdw blurRad="38100" dist="38100" dir="2700000" algn="tl">
                    <a:srgbClr val="000000">
                      <a:alpha val="43137"/>
                    </a:srgbClr>
                  </a:outerShdw>
                </a:effectLst>
              </a:rPr>
              <a:t>of the drought </a:t>
            </a:r>
            <a:r>
              <a:rPr lang="en-GB" altLang="pt-PT" sz="2000" b="1" dirty="0" smtClean="0">
                <a:solidFill>
                  <a:srgbClr val="003366"/>
                </a:solidFill>
                <a:effectLst>
                  <a:outerShdw blurRad="38100" dist="38100" dir="2700000" algn="tl">
                    <a:srgbClr val="000000">
                      <a:alpha val="43137"/>
                    </a:srgbClr>
                  </a:outerShdw>
                </a:effectLst>
              </a:rPr>
              <a:t>index</a:t>
            </a:r>
            <a:endParaRPr lang="en-US" altLang="pt-PT" b="1" dirty="0" smtClean="0">
              <a:solidFill>
                <a:srgbClr val="003366"/>
              </a:solidFill>
            </a:endParaRPr>
          </a:p>
          <a:p>
            <a:pPr marL="342900" indent="-342900" algn="just" eaLnBrk="1" hangingPunct="1">
              <a:lnSpc>
                <a:spcPct val="150000"/>
              </a:lnSpc>
              <a:spcBef>
                <a:spcPts val="1800"/>
              </a:spcBef>
              <a:buSzPct val="145000"/>
              <a:buFont typeface="+mj-lt"/>
              <a:buAutoNum type="arabicPeriod"/>
              <a:defRPr/>
            </a:pPr>
            <a:r>
              <a:rPr lang="en-GB" altLang="pt-PT" b="1" dirty="0" smtClean="0">
                <a:solidFill>
                  <a:srgbClr val="003366"/>
                </a:solidFill>
              </a:rPr>
              <a:t>Definition of </a:t>
            </a:r>
            <a:r>
              <a:rPr lang="en-GB" altLang="pt-PT" sz="2000" b="1" dirty="0" smtClean="0">
                <a:solidFill>
                  <a:srgbClr val="003366"/>
                </a:solidFill>
                <a:effectLst>
                  <a:outerShdw blurRad="38100" dist="38100" dir="2700000" algn="tl">
                    <a:srgbClr val="000000">
                      <a:alpha val="43137"/>
                    </a:srgbClr>
                  </a:outerShdw>
                </a:effectLst>
              </a:rPr>
              <a:t>homogeneous regions </a:t>
            </a:r>
            <a:r>
              <a:rPr lang="en-GB" altLang="pt-PT" b="1" dirty="0" smtClean="0">
                <a:solidFill>
                  <a:srgbClr val="003366"/>
                </a:solidFill>
              </a:rPr>
              <a:t>regarding the spatial pattern of the drought index </a:t>
            </a:r>
          </a:p>
          <a:p>
            <a:pPr marL="342900" indent="-342900" algn="just" eaLnBrk="1" hangingPunct="1">
              <a:lnSpc>
                <a:spcPct val="150000"/>
              </a:lnSpc>
              <a:spcBef>
                <a:spcPts val="1800"/>
              </a:spcBef>
              <a:buSzPct val="145000"/>
              <a:buFont typeface="+mj-lt"/>
              <a:buAutoNum type="arabicPeriod"/>
              <a:defRPr/>
            </a:pPr>
            <a:r>
              <a:rPr lang="en-GB" altLang="pt-PT" sz="2000" b="1" dirty="0" smtClean="0">
                <a:solidFill>
                  <a:srgbClr val="003366"/>
                </a:solidFill>
                <a:effectLst>
                  <a:outerShdw blurRad="38100" dist="38100" dir="2700000" algn="tl">
                    <a:srgbClr val="000000">
                      <a:alpha val="43137"/>
                    </a:srgbClr>
                  </a:outerShdw>
                </a:effectLst>
              </a:rPr>
              <a:t>Characterization </a:t>
            </a:r>
            <a:r>
              <a:rPr lang="en-GB" altLang="pt-PT" sz="2000" b="1" dirty="0">
                <a:solidFill>
                  <a:srgbClr val="003366"/>
                </a:solidFill>
                <a:effectLst>
                  <a:outerShdw blurRad="38100" dist="38100" dir="2700000" algn="tl">
                    <a:srgbClr val="000000">
                      <a:alpha val="43137"/>
                    </a:srgbClr>
                  </a:outerShdw>
                </a:effectLst>
              </a:rPr>
              <a:t>of the </a:t>
            </a:r>
            <a:r>
              <a:rPr lang="en-GB" altLang="pt-PT" sz="2000" b="1" dirty="0" smtClean="0">
                <a:solidFill>
                  <a:srgbClr val="003366"/>
                </a:solidFill>
                <a:effectLst>
                  <a:outerShdw blurRad="38100" dist="38100" dir="2700000" algn="tl">
                    <a:srgbClr val="000000">
                      <a:alpha val="43137"/>
                    </a:srgbClr>
                  </a:outerShdw>
                </a:effectLst>
              </a:rPr>
              <a:t>droughts</a:t>
            </a:r>
          </a:p>
          <a:p>
            <a:pPr marL="342900" indent="-342900" algn="just" eaLnBrk="1" hangingPunct="1">
              <a:lnSpc>
                <a:spcPct val="150000"/>
              </a:lnSpc>
              <a:spcBef>
                <a:spcPts val="1800"/>
              </a:spcBef>
              <a:buSzPct val="145000"/>
              <a:buFont typeface="+mj-lt"/>
              <a:buAutoNum type="arabicPeriod"/>
              <a:defRPr/>
            </a:pPr>
            <a:r>
              <a:rPr lang="en-GB" altLang="pt-PT" sz="2000" b="1" dirty="0" smtClean="0">
                <a:solidFill>
                  <a:srgbClr val="003366"/>
                </a:solidFill>
                <a:effectLst>
                  <a:outerShdw blurRad="38100" dist="38100" dir="2700000" algn="tl">
                    <a:srgbClr val="000000">
                      <a:alpha val="43137"/>
                    </a:srgbClr>
                  </a:outerShdw>
                </a:effectLst>
              </a:rPr>
              <a:t>Development of monitoring, forecasting  and alert systems</a:t>
            </a:r>
            <a:endParaRPr lang="en-GB" altLang="pt-PT" dirty="0">
              <a:solidFill>
                <a:srgbClr val="003366"/>
              </a:solidFill>
            </a:endParaRPr>
          </a:p>
        </p:txBody>
      </p:sp>
      <p:sp>
        <p:nvSpPr>
          <p:cNvPr id="3"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7</a:t>
            </a:fld>
            <a:endParaRPr lang="pt-PT" altLang="pt-PT" sz="900" b="1">
              <a:solidFill>
                <a:schemeClr val="tx2"/>
              </a:solidFill>
            </a:endParaRPr>
          </a:p>
        </p:txBody>
      </p:sp>
    </p:spTree>
    <p:extLst>
      <p:ext uri="{BB962C8B-B14F-4D97-AF65-F5344CB8AC3E}">
        <p14:creationId xmlns:p14="http://schemas.microsoft.com/office/powerpoint/2010/main" val="494189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6688" y="700314"/>
            <a:ext cx="8934450" cy="5517408"/>
          </a:xfrm>
          <a:prstGeom prst="rect">
            <a:avLst/>
          </a:prstGeom>
          <a:noFill/>
          <a:ln w="9525" algn="ctr">
            <a:noFill/>
            <a:miter lim="800000"/>
            <a:headEnd/>
            <a:tailEnd/>
          </a:ln>
          <a:effectLst/>
        </p:spPr>
        <p:txBody>
          <a:bodyPr>
            <a:spAutoFit/>
          </a:bodyPr>
          <a:lstStyle>
            <a:lvl1pPr marL="357188" indent="-3571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lnSpc>
                <a:spcPct val="120000"/>
              </a:lnSpc>
              <a:spcBef>
                <a:spcPts val="1000"/>
              </a:spcBef>
              <a:buSzPct val="145000"/>
              <a:defRPr/>
            </a:pPr>
            <a:r>
              <a:rPr lang="en-GB" altLang="pt-PT" sz="2000" b="1" u="sng" dirty="0">
                <a:solidFill>
                  <a:srgbClr val="003366"/>
                </a:solidFill>
                <a:effectLst>
                  <a:outerShdw blurRad="38100" dist="38100" dir="2700000" algn="tl">
                    <a:srgbClr val="000000">
                      <a:alpha val="43137"/>
                    </a:srgbClr>
                  </a:outerShdw>
                </a:effectLst>
              </a:rPr>
              <a:t>Most common steps of a drought characterization study</a:t>
            </a:r>
          </a:p>
          <a:p>
            <a:pPr marL="457200" indent="-457200" algn="just" eaLnBrk="1" hangingPunct="1">
              <a:lnSpc>
                <a:spcPct val="120000"/>
              </a:lnSpc>
              <a:spcBef>
                <a:spcPts val="1000"/>
              </a:spcBef>
              <a:buSzPct val="145000"/>
              <a:buFont typeface="+mj-lt"/>
              <a:buAutoNum type="arabicPeriod"/>
              <a:defRPr/>
            </a:pPr>
            <a:r>
              <a:rPr lang="en-GB" altLang="pt-PT" sz="2000" b="1" dirty="0">
                <a:solidFill>
                  <a:srgbClr val="003366"/>
                </a:solidFill>
                <a:effectLst>
                  <a:outerShdw blurRad="38100" dist="38100" dir="2700000" algn="tl">
                    <a:srgbClr val="000000">
                      <a:alpha val="43137"/>
                    </a:srgbClr>
                  </a:outerShdw>
                </a:effectLst>
              </a:rPr>
              <a:t>Selection of the drought index </a:t>
            </a:r>
            <a:r>
              <a:rPr lang="en-GB" altLang="pt-PT" b="1" dirty="0" smtClean="0">
                <a:solidFill>
                  <a:srgbClr val="003366"/>
                </a:solidFill>
              </a:rPr>
              <a:t>(selection strongly </a:t>
            </a:r>
            <a:r>
              <a:rPr lang="en-US" altLang="pt-PT" b="1" dirty="0" smtClean="0">
                <a:solidFill>
                  <a:srgbClr val="003366"/>
                </a:solidFill>
              </a:rPr>
              <a:t>constrained by the available </a:t>
            </a:r>
            <a:r>
              <a:rPr lang="en-US" altLang="pt-PT" b="1" dirty="0">
                <a:solidFill>
                  <a:srgbClr val="003366"/>
                </a:solidFill>
              </a:rPr>
              <a:t>hydrological </a:t>
            </a:r>
            <a:r>
              <a:rPr lang="en-US" altLang="pt-PT" b="1" dirty="0" smtClean="0">
                <a:solidFill>
                  <a:srgbClr val="003366"/>
                </a:solidFill>
              </a:rPr>
              <a:t>information) - </a:t>
            </a:r>
            <a:r>
              <a:rPr lang="en-US" altLang="pt-PT" sz="1600" dirty="0" smtClean="0">
                <a:solidFill>
                  <a:srgbClr val="003366"/>
                </a:solidFill>
              </a:rPr>
              <a:t>Standardized </a:t>
            </a:r>
            <a:r>
              <a:rPr lang="en-US" altLang="pt-PT" sz="1600" dirty="0">
                <a:solidFill>
                  <a:srgbClr val="003366"/>
                </a:solidFill>
              </a:rPr>
              <a:t>Precipitation </a:t>
            </a:r>
            <a:r>
              <a:rPr lang="en-US" altLang="pt-PT" sz="1600" dirty="0" smtClean="0">
                <a:solidFill>
                  <a:srgbClr val="003366"/>
                </a:solidFill>
              </a:rPr>
              <a:t>Index (SPI), Standardized </a:t>
            </a:r>
            <a:r>
              <a:rPr lang="en-US" altLang="pt-PT" sz="1600" dirty="0">
                <a:solidFill>
                  <a:srgbClr val="003366"/>
                </a:solidFill>
              </a:rPr>
              <a:t>Precipitation-Evapotranspiration </a:t>
            </a:r>
            <a:r>
              <a:rPr lang="en-US" altLang="pt-PT" sz="1600" dirty="0" smtClean="0">
                <a:solidFill>
                  <a:srgbClr val="003366"/>
                </a:solidFill>
              </a:rPr>
              <a:t>Index (</a:t>
            </a:r>
            <a:r>
              <a:rPr lang="en-US" altLang="pt-PT" sz="1600" dirty="0" err="1" smtClean="0">
                <a:solidFill>
                  <a:srgbClr val="003366"/>
                </a:solidFill>
              </a:rPr>
              <a:t>SPEI</a:t>
            </a:r>
            <a:r>
              <a:rPr lang="en-US" altLang="pt-PT" sz="1600" dirty="0" smtClean="0">
                <a:solidFill>
                  <a:srgbClr val="003366"/>
                </a:solidFill>
              </a:rPr>
              <a:t>), </a:t>
            </a:r>
            <a:r>
              <a:rPr lang="en-US" altLang="pt-PT" sz="1600" dirty="0">
                <a:solidFill>
                  <a:srgbClr val="003366"/>
                </a:solidFill>
              </a:rPr>
              <a:t>Palmer </a:t>
            </a:r>
            <a:r>
              <a:rPr lang="en-US" altLang="pt-PT" sz="1600" dirty="0" smtClean="0">
                <a:solidFill>
                  <a:srgbClr val="003366"/>
                </a:solidFill>
              </a:rPr>
              <a:t>Drought Severity Index</a:t>
            </a:r>
            <a:r>
              <a:rPr lang="en-US" altLang="pt-PT" sz="1600" dirty="0">
                <a:solidFill>
                  <a:srgbClr val="003366"/>
                </a:solidFill>
              </a:rPr>
              <a:t>, Drought Severity Index (</a:t>
            </a:r>
            <a:r>
              <a:rPr lang="en-US" altLang="pt-PT" sz="1600" dirty="0" err="1">
                <a:solidFill>
                  <a:srgbClr val="003366"/>
                </a:solidFill>
              </a:rPr>
              <a:t>DSI</a:t>
            </a:r>
            <a:r>
              <a:rPr lang="en-US" altLang="pt-PT" sz="1600" dirty="0" smtClean="0">
                <a:solidFill>
                  <a:srgbClr val="003366"/>
                </a:solidFill>
              </a:rPr>
              <a:t>), Crop Moisture Index (CMI), Normalized Difference vegetation Index (</a:t>
            </a:r>
            <a:r>
              <a:rPr lang="en-US" altLang="pt-PT" sz="1600" dirty="0" err="1" smtClean="0">
                <a:solidFill>
                  <a:srgbClr val="003366"/>
                </a:solidFill>
              </a:rPr>
              <a:t>NDVI</a:t>
            </a:r>
            <a:r>
              <a:rPr lang="en-US" altLang="pt-PT" sz="1600" dirty="0" smtClean="0">
                <a:solidFill>
                  <a:srgbClr val="003366"/>
                </a:solidFill>
              </a:rPr>
              <a:t>),  Deciles, Surface Water </a:t>
            </a:r>
            <a:r>
              <a:rPr lang="en-US" altLang="pt-PT" sz="1600" dirty="0" err="1" smtClean="0">
                <a:solidFill>
                  <a:srgbClr val="003366"/>
                </a:solidFill>
              </a:rPr>
              <a:t>Suply</a:t>
            </a:r>
            <a:r>
              <a:rPr lang="en-US" altLang="pt-PT" sz="1600" dirty="0" smtClean="0">
                <a:solidFill>
                  <a:srgbClr val="003366"/>
                </a:solidFill>
              </a:rPr>
              <a:t> Index (</a:t>
            </a:r>
            <a:r>
              <a:rPr lang="en-US" altLang="pt-PT" sz="1600" dirty="0" err="1" smtClean="0">
                <a:solidFill>
                  <a:srgbClr val="003366"/>
                </a:solidFill>
              </a:rPr>
              <a:t>SWSI</a:t>
            </a:r>
            <a:r>
              <a:rPr lang="en-US" altLang="pt-PT" sz="1600" dirty="0" smtClean="0">
                <a:solidFill>
                  <a:srgbClr val="003366"/>
                </a:solidFill>
              </a:rPr>
              <a:t>), US Drought Monitor (</a:t>
            </a:r>
            <a:r>
              <a:rPr lang="en-US" altLang="pt-PT" sz="1600" dirty="0" err="1" smtClean="0">
                <a:solidFill>
                  <a:srgbClr val="003366"/>
                </a:solidFill>
              </a:rPr>
              <a:t>USDM</a:t>
            </a:r>
            <a:r>
              <a:rPr lang="en-US" altLang="pt-PT" sz="1600" dirty="0" smtClean="0">
                <a:solidFill>
                  <a:srgbClr val="003366"/>
                </a:solidFill>
              </a:rPr>
              <a:t>),  Vegetation </a:t>
            </a:r>
            <a:r>
              <a:rPr lang="en-US" altLang="pt-PT" sz="1600" dirty="0">
                <a:solidFill>
                  <a:srgbClr val="003366"/>
                </a:solidFill>
              </a:rPr>
              <a:t>Drought </a:t>
            </a:r>
            <a:r>
              <a:rPr lang="en-US" altLang="pt-PT" sz="1600" dirty="0" smtClean="0">
                <a:solidFill>
                  <a:srgbClr val="003366"/>
                </a:solidFill>
              </a:rPr>
              <a:t>Response Index (</a:t>
            </a:r>
            <a:r>
              <a:rPr lang="en-US" altLang="pt-PT" sz="1600" dirty="0" err="1" smtClean="0">
                <a:solidFill>
                  <a:srgbClr val="003366"/>
                </a:solidFill>
              </a:rPr>
              <a:t>VegDRI</a:t>
            </a:r>
            <a:r>
              <a:rPr lang="en-US" altLang="pt-PT" sz="1600" dirty="0" smtClean="0">
                <a:solidFill>
                  <a:srgbClr val="003366"/>
                </a:solidFill>
              </a:rPr>
              <a:t>), …</a:t>
            </a:r>
          </a:p>
          <a:p>
            <a:pPr marL="987425" indent="-276225" algn="just" eaLnBrk="1" hangingPunct="1">
              <a:lnSpc>
                <a:spcPct val="120000"/>
              </a:lnSpc>
              <a:spcBef>
                <a:spcPts val="1000"/>
              </a:spcBef>
              <a:buSzPct val="145000"/>
              <a:buFont typeface="Arial" panose="020B0604020202020204" pitchFamily="34" charset="0"/>
              <a:buChar char="•"/>
              <a:defRPr/>
            </a:pPr>
            <a:r>
              <a:rPr lang="en-US" altLang="pt-PT" b="1" dirty="0">
                <a:solidFill>
                  <a:srgbClr val="003366"/>
                </a:solidFill>
              </a:rPr>
              <a:t>The development of drought indices has been always affected by the lack of an adequate definition of the phenomenon due to its complex nature and difficulty in </a:t>
            </a:r>
            <a:r>
              <a:rPr lang="en-US" altLang="pt-PT" b="1" dirty="0" smtClean="0">
                <a:solidFill>
                  <a:srgbClr val="003366"/>
                </a:solidFill>
              </a:rPr>
              <a:t>evaluating its different impacts</a:t>
            </a:r>
          </a:p>
          <a:p>
            <a:pPr marL="987425" indent="-276225" algn="just" eaLnBrk="1" hangingPunct="1">
              <a:lnSpc>
                <a:spcPct val="120000"/>
              </a:lnSpc>
              <a:spcBef>
                <a:spcPts val="1000"/>
              </a:spcBef>
              <a:buSzPct val="145000"/>
              <a:buFont typeface="Arial" panose="020B0604020202020204" pitchFamily="34" charset="0"/>
              <a:buChar char="•"/>
              <a:defRPr/>
            </a:pPr>
            <a:r>
              <a:rPr lang="en-US" altLang="pt-PT" b="1" dirty="0" smtClean="0">
                <a:solidFill>
                  <a:srgbClr val="003366"/>
                </a:solidFill>
              </a:rPr>
              <a:t>A wise approach before making a decision regarding the index to use should account for the acquisition of the required information and for the benefits and limitations of each index in order to decide which one is the most suitable for each particular application </a:t>
            </a:r>
          </a:p>
          <a:p>
            <a:pPr marL="261938" indent="-261938" algn="just" eaLnBrk="1" hangingPunct="1">
              <a:lnSpc>
                <a:spcPct val="120000"/>
              </a:lnSpc>
              <a:spcBef>
                <a:spcPts val="1000"/>
              </a:spcBef>
              <a:buSzPct val="145000"/>
              <a:buFont typeface="Wingdings" pitchFamily="2" charset="2"/>
              <a:buChar char="ü"/>
              <a:defRPr/>
            </a:pPr>
            <a:endParaRPr lang="en-GB" altLang="pt-PT" dirty="0">
              <a:solidFill>
                <a:srgbClr val="003366"/>
              </a:solidFill>
            </a:endParaRPr>
          </a:p>
        </p:txBody>
      </p:sp>
      <p:sp>
        <p:nvSpPr>
          <p:cNvPr id="3"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8</a:t>
            </a:fld>
            <a:endParaRPr lang="pt-PT" altLang="pt-PT" sz="900" b="1">
              <a:solidFill>
                <a:schemeClr val="tx2"/>
              </a:solidFill>
            </a:endParaRPr>
          </a:p>
        </p:txBody>
      </p:sp>
    </p:spTree>
    <p:extLst>
      <p:ext uri="{BB962C8B-B14F-4D97-AF65-F5344CB8AC3E}">
        <p14:creationId xmlns:p14="http://schemas.microsoft.com/office/powerpoint/2010/main" val="3394008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7220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2"/>
          <p:cNvSpPr txBox="1">
            <a:spLocks noChangeArrowheads="1"/>
          </p:cNvSpPr>
          <p:nvPr/>
        </p:nvSpPr>
        <p:spPr bwMode="auto">
          <a:xfrm>
            <a:off x="179388" y="762000"/>
            <a:ext cx="8678862" cy="3810000"/>
          </a:xfrm>
          <a:prstGeom prst="rect">
            <a:avLst/>
          </a:prstGeom>
          <a:noFill/>
          <a:ln w="9525" algn="ctr">
            <a:noFill/>
            <a:miter lim="800000"/>
            <a:headEnd/>
            <a:tailEnd/>
          </a:ln>
          <a:effectLst/>
        </p:spPr>
        <p:txBody>
          <a:bodyPr>
            <a:spAutoFit/>
          </a:bodyPr>
          <a:lstStyle>
            <a:lvl1pPr marL="449263" indent="-449263" eaLnBrk="0" hangingPunct="0">
              <a:defRPr>
                <a:solidFill>
                  <a:schemeClr val="tx1"/>
                </a:solidFill>
                <a:latin typeface="Arial" pitchFamily="34" charset="0"/>
                <a:cs typeface="Arial" pitchFamily="34" charset="0"/>
              </a:defRPr>
            </a:lvl1pPr>
            <a:lvl2pPr marL="1001713" indent="-285750" eaLnBrk="0" hangingPunct="0">
              <a:defRPr>
                <a:solidFill>
                  <a:schemeClr val="tx1"/>
                </a:solidFill>
                <a:latin typeface="Arial" pitchFamily="34" charset="0"/>
                <a:cs typeface="Arial" pitchFamily="34" charset="0"/>
              </a:defRPr>
            </a:lvl2pPr>
            <a:lvl3pPr marL="1409700" indent="-228600" eaLnBrk="0" hangingPunct="0">
              <a:defRPr>
                <a:solidFill>
                  <a:schemeClr val="tx1"/>
                </a:solidFill>
                <a:latin typeface="Arial" pitchFamily="34" charset="0"/>
                <a:cs typeface="Arial" pitchFamily="34" charset="0"/>
              </a:defRPr>
            </a:lvl3pPr>
            <a:lvl4pPr marL="1817688" indent="-228600" eaLnBrk="0" hangingPunct="0">
              <a:defRPr>
                <a:solidFill>
                  <a:schemeClr val="tx1"/>
                </a:solidFill>
                <a:latin typeface="Arial" pitchFamily="34" charset="0"/>
                <a:cs typeface="Arial" pitchFamily="34" charset="0"/>
              </a:defRPr>
            </a:lvl4pPr>
            <a:lvl5pPr marL="2225675" indent="-228600" eaLnBrk="0" hangingPunct="0">
              <a:defRPr>
                <a:solidFill>
                  <a:schemeClr val="tx1"/>
                </a:solidFill>
                <a:latin typeface="Arial" pitchFamily="34" charset="0"/>
                <a:cs typeface="Arial" pitchFamily="34" charset="0"/>
              </a:defRPr>
            </a:lvl5pPr>
            <a:lvl6pPr marL="2682875" indent="-228600" eaLnBrk="0" fontAlgn="base" hangingPunct="0">
              <a:spcBef>
                <a:spcPct val="0"/>
              </a:spcBef>
              <a:spcAft>
                <a:spcPct val="0"/>
              </a:spcAft>
              <a:defRPr>
                <a:solidFill>
                  <a:schemeClr val="tx1"/>
                </a:solidFill>
                <a:latin typeface="Arial" pitchFamily="34" charset="0"/>
                <a:cs typeface="Arial" pitchFamily="34" charset="0"/>
              </a:defRPr>
            </a:lvl6pPr>
            <a:lvl7pPr marL="3140075" indent="-228600" eaLnBrk="0" fontAlgn="base" hangingPunct="0">
              <a:spcBef>
                <a:spcPct val="0"/>
              </a:spcBef>
              <a:spcAft>
                <a:spcPct val="0"/>
              </a:spcAft>
              <a:defRPr>
                <a:solidFill>
                  <a:schemeClr val="tx1"/>
                </a:solidFill>
                <a:latin typeface="Arial" pitchFamily="34" charset="0"/>
                <a:cs typeface="Arial" pitchFamily="34" charset="0"/>
              </a:defRPr>
            </a:lvl7pPr>
            <a:lvl8pPr marL="3597275" indent="-228600" eaLnBrk="0" fontAlgn="base" hangingPunct="0">
              <a:spcBef>
                <a:spcPct val="0"/>
              </a:spcBef>
              <a:spcAft>
                <a:spcPct val="0"/>
              </a:spcAft>
              <a:defRPr>
                <a:solidFill>
                  <a:schemeClr val="tx1"/>
                </a:solidFill>
                <a:latin typeface="Arial" pitchFamily="34" charset="0"/>
                <a:cs typeface="Arial" pitchFamily="34" charset="0"/>
              </a:defRPr>
            </a:lvl8pPr>
            <a:lvl9pPr marL="4054475"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lnSpc>
                <a:spcPct val="110000"/>
              </a:lnSpc>
              <a:spcBef>
                <a:spcPts val="300"/>
              </a:spcBef>
              <a:buSzPct val="145000"/>
              <a:buFont typeface="+mj-lt"/>
              <a:buAutoNum type="arabicPeriod"/>
            </a:pPr>
            <a:r>
              <a:rPr lang="en-GB" altLang="pt-PT" b="1" dirty="0">
                <a:solidFill>
                  <a:srgbClr val="003366"/>
                </a:solidFill>
                <a:effectLst>
                  <a:outerShdw blurRad="38100" dist="38100" dir="2700000" algn="tl">
                    <a:srgbClr val="000000">
                      <a:alpha val="43137"/>
                    </a:srgbClr>
                  </a:outerShdw>
                </a:effectLst>
              </a:rPr>
              <a:t>Selection of the drought </a:t>
            </a:r>
            <a:r>
              <a:rPr lang="en-GB" altLang="pt-PT" b="1" dirty="0" smtClean="0">
                <a:solidFill>
                  <a:srgbClr val="003366"/>
                </a:solidFill>
                <a:effectLst>
                  <a:outerShdw blurRad="38100" dist="38100" dir="2700000" algn="tl">
                    <a:srgbClr val="000000">
                      <a:alpha val="43137"/>
                    </a:srgbClr>
                  </a:outerShdw>
                </a:effectLst>
              </a:rPr>
              <a:t>index (cont.) </a:t>
            </a:r>
          </a:p>
          <a:p>
            <a:pPr indent="0" algn="just" eaLnBrk="1" hangingPunct="1">
              <a:lnSpc>
                <a:spcPct val="110000"/>
              </a:lnSpc>
              <a:spcBef>
                <a:spcPts val="300"/>
              </a:spcBef>
              <a:buSzPct val="145000"/>
            </a:pPr>
            <a:r>
              <a:rPr lang="en-US" altLang="pt-PT" b="1" dirty="0" smtClean="0">
                <a:solidFill>
                  <a:srgbClr val="003366"/>
                </a:solidFill>
              </a:rPr>
              <a:t>One of the most common index is the </a:t>
            </a:r>
            <a:r>
              <a:rPr lang="en-US" altLang="pt-PT" b="1" dirty="0" smtClean="0">
                <a:solidFill>
                  <a:srgbClr val="003366"/>
                </a:solidFill>
                <a:effectLst>
                  <a:outerShdw blurRad="38100" dist="38100" dir="2700000" algn="tl">
                    <a:srgbClr val="C0C0C0"/>
                  </a:outerShdw>
                </a:effectLst>
              </a:rPr>
              <a:t>standardized </a:t>
            </a:r>
            <a:r>
              <a:rPr lang="en-US" altLang="pt-PT" b="1" dirty="0">
                <a:solidFill>
                  <a:srgbClr val="003366"/>
                </a:solidFill>
                <a:effectLst>
                  <a:outerShdw blurRad="38100" dist="38100" dir="2700000" algn="tl">
                    <a:srgbClr val="C0C0C0"/>
                  </a:outerShdw>
                </a:effectLst>
              </a:rPr>
              <a:t>precipitation index, </a:t>
            </a:r>
            <a:r>
              <a:rPr lang="en-US" altLang="pt-PT" b="1" dirty="0" smtClean="0">
                <a:solidFill>
                  <a:srgbClr val="003366"/>
                </a:solidFill>
                <a:effectLst>
                  <a:outerShdw blurRad="38100" dist="38100" dir="2700000" algn="tl">
                    <a:srgbClr val="C0C0C0"/>
                  </a:outerShdw>
                </a:effectLst>
              </a:rPr>
              <a:t>SPI </a:t>
            </a:r>
            <a:r>
              <a:rPr lang="en-US" altLang="pt-PT" b="1" dirty="0" smtClean="0">
                <a:solidFill>
                  <a:srgbClr val="003366"/>
                </a:solidFill>
              </a:rPr>
              <a:t>due </a:t>
            </a:r>
            <a:r>
              <a:rPr lang="en-US" altLang="pt-PT" b="1" dirty="0">
                <a:solidFill>
                  <a:srgbClr val="003366"/>
                </a:solidFill>
              </a:rPr>
              <a:t>to its: </a:t>
            </a:r>
            <a:endParaRPr lang="en-US" altLang="pt-PT" b="1" dirty="0" smtClean="0">
              <a:solidFill>
                <a:srgbClr val="003366"/>
              </a:solidFill>
            </a:endParaRPr>
          </a:p>
          <a:p>
            <a:pPr indent="0" algn="just" eaLnBrk="1" hangingPunct="1">
              <a:lnSpc>
                <a:spcPct val="110000"/>
              </a:lnSpc>
              <a:spcBef>
                <a:spcPts val="300"/>
              </a:spcBef>
              <a:buSzPct val="145000"/>
            </a:pPr>
            <a:r>
              <a:rPr lang="en-US" altLang="pt-PT" b="1" dirty="0">
                <a:solidFill>
                  <a:srgbClr val="009999"/>
                </a:solidFill>
                <a:effectLst>
                  <a:outerShdw blurRad="38100" dist="38100" dir="2700000" algn="tl">
                    <a:srgbClr val="C0C0C0"/>
                  </a:outerShdw>
                </a:effectLst>
              </a:rPr>
              <a:t>(</a:t>
            </a:r>
            <a:r>
              <a:rPr lang="en-US" altLang="pt-PT" b="1" dirty="0" err="1">
                <a:solidFill>
                  <a:srgbClr val="009999"/>
                </a:solidFill>
                <a:effectLst>
                  <a:outerShdw blurRad="38100" dist="38100" dir="2700000" algn="tl">
                    <a:srgbClr val="C0C0C0"/>
                  </a:outerShdw>
                </a:effectLst>
              </a:rPr>
              <a:t>i</a:t>
            </a:r>
            <a:r>
              <a:rPr lang="en-US" altLang="pt-PT" b="1" dirty="0">
                <a:solidFill>
                  <a:srgbClr val="009999"/>
                </a:solidFill>
                <a:effectLst>
                  <a:outerShdw blurRad="38100" dist="38100" dir="2700000" algn="tl">
                    <a:srgbClr val="C0C0C0"/>
                  </a:outerShdw>
                </a:effectLst>
              </a:rPr>
              <a:t>) </a:t>
            </a:r>
            <a:r>
              <a:rPr lang="en-US" altLang="pt-PT" b="1" dirty="0">
                <a:solidFill>
                  <a:srgbClr val="003366"/>
                </a:solidFill>
              </a:rPr>
              <a:t> 	</a:t>
            </a:r>
            <a:r>
              <a:rPr lang="en-US" altLang="pt-PT" b="1" dirty="0" smtClean="0">
                <a:solidFill>
                  <a:srgbClr val="003366"/>
                </a:solidFill>
              </a:rPr>
              <a:t>Few data requirements (only rainfall series)</a:t>
            </a:r>
            <a:endParaRPr lang="en-US" altLang="pt-PT" b="1" dirty="0">
              <a:solidFill>
                <a:srgbClr val="003366"/>
              </a:solidFill>
            </a:endParaRPr>
          </a:p>
          <a:p>
            <a:pPr marL="812800" indent="-363538" algn="just" eaLnBrk="1" hangingPunct="1">
              <a:lnSpc>
                <a:spcPct val="110000"/>
              </a:lnSpc>
              <a:spcBef>
                <a:spcPts val="300"/>
              </a:spcBef>
              <a:buSzPct val="145000"/>
            </a:pPr>
            <a:r>
              <a:rPr lang="en-US" altLang="pt-PT" sz="2000" b="1" dirty="0">
                <a:solidFill>
                  <a:srgbClr val="009999"/>
                </a:solidFill>
                <a:effectLst>
                  <a:outerShdw blurRad="38100" dist="38100" dir="2700000" algn="tl">
                    <a:srgbClr val="C0C0C0"/>
                  </a:outerShdw>
                </a:effectLst>
              </a:rPr>
              <a:t>(</a:t>
            </a:r>
            <a:r>
              <a:rPr lang="en-US" altLang="pt-PT" sz="2000" b="1" dirty="0" smtClean="0">
                <a:solidFill>
                  <a:srgbClr val="009999"/>
                </a:solidFill>
                <a:effectLst>
                  <a:outerShdw blurRad="38100" dist="38100" dir="2700000" algn="tl">
                    <a:srgbClr val="C0C0C0"/>
                  </a:outerShdw>
                </a:effectLst>
              </a:rPr>
              <a:t>ii)</a:t>
            </a:r>
            <a:r>
              <a:rPr lang="en-US" altLang="pt-PT" b="1" dirty="0" smtClean="0">
                <a:solidFill>
                  <a:srgbClr val="009999"/>
                </a:solidFill>
                <a:effectLst>
                  <a:outerShdw blurRad="38100" dist="38100" dir="2700000" algn="tl">
                    <a:srgbClr val="C0C0C0"/>
                  </a:outerShdw>
                </a:effectLst>
              </a:rPr>
              <a:t> </a:t>
            </a:r>
            <a:r>
              <a:rPr lang="en-US" altLang="pt-PT" b="1" dirty="0" smtClean="0">
                <a:solidFill>
                  <a:srgbClr val="003366"/>
                </a:solidFill>
              </a:rPr>
              <a:t> </a:t>
            </a:r>
            <a:r>
              <a:rPr lang="en-US" altLang="pt-PT" b="1" dirty="0">
                <a:solidFill>
                  <a:srgbClr val="003366"/>
                </a:solidFill>
              </a:rPr>
              <a:t>	</a:t>
            </a:r>
            <a:r>
              <a:rPr lang="en-US" altLang="pt-PT" b="1" dirty="0">
                <a:solidFill>
                  <a:srgbClr val="003366"/>
                </a:solidFill>
                <a:effectLst>
                  <a:outerShdw blurRad="38100" dist="38100" dir="2700000" algn="tl">
                    <a:srgbClr val="C0C0C0"/>
                  </a:outerShdw>
                </a:effectLst>
              </a:rPr>
              <a:t>great flexibility </a:t>
            </a:r>
            <a:r>
              <a:rPr lang="en-US" altLang="pt-PT" b="1" dirty="0">
                <a:solidFill>
                  <a:srgbClr val="003366"/>
                </a:solidFill>
              </a:rPr>
              <a:t>because it may be applied at different time scales; </a:t>
            </a:r>
          </a:p>
          <a:p>
            <a:pPr marL="812800" indent="-363538" algn="just" eaLnBrk="1" hangingPunct="1">
              <a:lnSpc>
                <a:spcPct val="110000"/>
              </a:lnSpc>
              <a:spcBef>
                <a:spcPts val="300"/>
              </a:spcBef>
              <a:buSzPct val="145000"/>
            </a:pPr>
            <a:r>
              <a:rPr lang="en-US" altLang="pt-PT" sz="2000" b="1" dirty="0">
                <a:solidFill>
                  <a:srgbClr val="009999"/>
                </a:solidFill>
                <a:effectLst>
                  <a:outerShdw blurRad="38100" dist="38100" dir="2700000" algn="tl">
                    <a:srgbClr val="C0C0C0"/>
                  </a:outerShdw>
                </a:effectLst>
              </a:rPr>
              <a:t>(</a:t>
            </a:r>
            <a:r>
              <a:rPr lang="en-US" altLang="pt-PT" sz="2000" b="1" dirty="0" smtClean="0">
                <a:solidFill>
                  <a:srgbClr val="009999"/>
                </a:solidFill>
                <a:effectLst>
                  <a:outerShdw blurRad="38100" dist="38100" dir="2700000" algn="tl">
                    <a:srgbClr val="C0C0C0"/>
                  </a:outerShdw>
                </a:effectLst>
              </a:rPr>
              <a:t>iii) </a:t>
            </a:r>
            <a:r>
              <a:rPr lang="en-US" altLang="pt-PT" b="1" dirty="0">
                <a:solidFill>
                  <a:srgbClr val="003366"/>
                </a:solidFill>
                <a:effectLst>
                  <a:outerShdw blurRad="38100" dist="38100" dir="2700000" algn="tl">
                    <a:srgbClr val="C0C0C0"/>
                  </a:outerShdw>
                </a:effectLst>
              </a:rPr>
              <a:t>lower complexity of calculation </a:t>
            </a:r>
            <a:r>
              <a:rPr lang="en-US" altLang="pt-PT" b="1" dirty="0">
                <a:solidFill>
                  <a:srgbClr val="003366"/>
                </a:solidFill>
              </a:rPr>
              <a:t>comparative to other indexes, as it is based on a well defined and relatively simple probabilistic model; </a:t>
            </a:r>
          </a:p>
          <a:p>
            <a:pPr marL="812800" indent="-363538" algn="just" eaLnBrk="1" hangingPunct="1">
              <a:lnSpc>
                <a:spcPct val="110000"/>
              </a:lnSpc>
              <a:spcBef>
                <a:spcPts val="300"/>
              </a:spcBef>
              <a:buSzPct val="145000"/>
            </a:pPr>
            <a:r>
              <a:rPr lang="en-US" altLang="pt-PT" sz="2000" b="1" dirty="0">
                <a:solidFill>
                  <a:srgbClr val="009999"/>
                </a:solidFill>
                <a:effectLst>
                  <a:outerShdw blurRad="38100" dist="38100" dir="2700000" algn="tl">
                    <a:srgbClr val="C0C0C0"/>
                  </a:outerShdw>
                </a:effectLst>
              </a:rPr>
              <a:t>(</a:t>
            </a:r>
            <a:r>
              <a:rPr lang="en-US" altLang="pt-PT" sz="2000" b="1" dirty="0" smtClean="0">
                <a:solidFill>
                  <a:srgbClr val="009999"/>
                </a:solidFill>
                <a:effectLst>
                  <a:outerShdw blurRad="38100" dist="38100" dir="2700000" algn="tl">
                    <a:srgbClr val="C0C0C0"/>
                  </a:outerShdw>
                </a:effectLst>
              </a:rPr>
              <a:t>iv)</a:t>
            </a:r>
            <a:r>
              <a:rPr lang="pt-PT" altLang="pt-PT" sz="2000" b="1" dirty="0">
                <a:solidFill>
                  <a:srgbClr val="009999"/>
                </a:solidFill>
                <a:effectLst>
                  <a:outerShdw blurRad="38100" dist="38100" dir="2700000" algn="tl">
                    <a:srgbClr val="C0C0C0"/>
                  </a:outerShdw>
                </a:effectLst>
              </a:rPr>
              <a:t>	</a:t>
            </a:r>
            <a:r>
              <a:rPr lang="en-US" altLang="pt-PT" b="1" dirty="0">
                <a:solidFill>
                  <a:srgbClr val="003366"/>
                </a:solidFill>
                <a:effectLst>
                  <a:outerShdw blurRad="38100" dist="38100" dir="2700000" algn="tl">
                    <a:srgbClr val="C0C0C0"/>
                  </a:outerShdw>
                </a:effectLst>
              </a:rPr>
              <a:t>possible application to other hydro-climatological variables </a:t>
            </a:r>
            <a:r>
              <a:rPr lang="en-US" altLang="pt-PT" b="1" dirty="0">
                <a:solidFill>
                  <a:srgbClr val="003366"/>
                </a:solidFill>
              </a:rPr>
              <a:t>besides precipitation, such as </a:t>
            </a:r>
            <a:r>
              <a:rPr lang="en-US" altLang="pt-PT" b="1" dirty="0" err="1">
                <a:solidFill>
                  <a:srgbClr val="003366"/>
                </a:solidFill>
              </a:rPr>
              <a:t>streamflows</a:t>
            </a:r>
            <a:r>
              <a:rPr lang="en-US" altLang="pt-PT" b="1" dirty="0">
                <a:solidFill>
                  <a:srgbClr val="003366"/>
                </a:solidFill>
              </a:rPr>
              <a:t>; and </a:t>
            </a:r>
          </a:p>
          <a:p>
            <a:pPr marL="812800" indent="-363538" algn="just" eaLnBrk="1" hangingPunct="1">
              <a:lnSpc>
                <a:spcPct val="110000"/>
              </a:lnSpc>
              <a:spcBef>
                <a:spcPts val="300"/>
              </a:spcBef>
              <a:buSzPct val="145000"/>
            </a:pPr>
            <a:r>
              <a:rPr lang="en-US" altLang="pt-PT" sz="2000" b="1" dirty="0" smtClean="0">
                <a:solidFill>
                  <a:srgbClr val="009999"/>
                </a:solidFill>
                <a:effectLst>
                  <a:outerShdw blurRad="38100" dist="38100" dir="2700000" algn="tl">
                    <a:srgbClr val="C0C0C0"/>
                  </a:outerShdw>
                </a:effectLst>
              </a:rPr>
              <a:t>(v</a:t>
            </a:r>
            <a:r>
              <a:rPr lang="en-US" altLang="pt-PT" sz="2000" b="1" dirty="0">
                <a:solidFill>
                  <a:srgbClr val="009999"/>
                </a:solidFill>
                <a:effectLst>
                  <a:outerShdw blurRad="38100" dist="38100" dir="2700000" algn="tl">
                    <a:srgbClr val="C0C0C0"/>
                  </a:outerShdw>
                </a:effectLst>
              </a:rPr>
              <a:t>)	</a:t>
            </a:r>
            <a:r>
              <a:rPr lang="en-US" altLang="pt-PT" b="1" dirty="0">
                <a:solidFill>
                  <a:srgbClr val="003366"/>
                </a:solidFill>
              </a:rPr>
              <a:t>suitability to the </a:t>
            </a:r>
            <a:r>
              <a:rPr lang="en-US" altLang="pt-PT" b="1" dirty="0">
                <a:solidFill>
                  <a:srgbClr val="003366"/>
                </a:solidFill>
                <a:effectLst>
                  <a:outerShdw blurRad="38100" dist="38100" dir="2700000" algn="tl">
                    <a:srgbClr val="C0C0C0"/>
                  </a:outerShdw>
                </a:effectLst>
              </a:rPr>
              <a:t>spatial representation </a:t>
            </a:r>
            <a:r>
              <a:rPr lang="en-US" altLang="pt-PT" b="1" dirty="0">
                <a:solidFill>
                  <a:srgbClr val="003366"/>
                </a:solidFill>
              </a:rPr>
              <a:t>and to the comparison of </a:t>
            </a:r>
            <a:r>
              <a:rPr lang="en-US" altLang="pt-PT" b="1" dirty="0">
                <a:solidFill>
                  <a:srgbClr val="003366"/>
                </a:solidFill>
                <a:effectLst>
                  <a:outerShdw blurRad="38100" dist="38100" dir="2700000" algn="tl">
                    <a:srgbClr val="C0C0C0"/>
                  </a:outerShdw>
                </a:effectLst>
              </a:rPr>
              <a:t>droughts in different “environments” </a:t>
            </a:r>
            <a:r>
              <a:rPr lang="en-US" altLang="pt-PT" b="1" dirty="0">
                <a:solidFill>
                  <a:srgbClr val="003366"/>
                </a:solidFill>
              </a:rPr>
              <a:t>because it is a </a:t>
            </a:r>
            <a:r>
              <a:rPr lang="en-US" altLang="pt-PT" b="1" dirty="0">
                <a:solidFill>
                  <a:srgbClr val="003366"/>
                </a:solidFill>
                <a:effectLst>
                  <a:outerShdw blurRad="38100" dist="38100" dir="2700000" algn="tl">
                    <a:srgbClr val="C0C0C0"/>
                  </a:outerShdw>
                </a:effectLst>
              </a:rPr>
              <a:t>normalized index.</a:t>
            </a:r>
          </a:p>
        </p:txBody>
      </p:sp>
      <p:grpSp>
        <p:nvGrpSpPr>
          <p:cNvPr id="11276" name="Group 12"/>
          <p:cNvGrpSpPr>
            <a:grpSpLocks/>
          </p:cNvGrpSpPr>
          <p:nvPr/>
        </p:nvGrpSpPr>
        <p:grpSpPr bwMode="auto">
          <a:xfrm>
            <a:off x="647700" y="4343399"/>
            <a:ext cx="7848600" cy="2398715"/>
            <a:chOff x="912" y="2959"/>
            <a:chExt cx="3943" cy="1247"/>
          </a:xfrm>
        </p:grpSpPr>
        <p:grpSp>
          <p:nvGrpSpPr>
            <p:cNvPr id="11270" name="Group 1"/>
            <p:cNvGrpSpPr>
              <a:grpSpLocks noChangeAspect="1"/>
            </p:cNvGrpSpPr>
            <p:nvPr/>
          </p:nvGrpSpPr>
          <p:grpSpPr bwMode="auto">
            <a:xfrm>
              <a:off x="912" y="2959"/>
              <a:ext cx="3943" cy="1247"/>
              <a:chOff x="646947" y="5116372"/>
              <a:chExt cx="3673475" cy="1184275"/>
            </a:xfrm>
          </p:grpSpPr>
          <p:sp>
            <p:nvSpPr>
              <p:cNvPr id="11272" name="Rectangle 17"/>
              <p:cNvSpPr>
                <a:spLocks noChangeArrowheads="1"/>
              </p:cNvSpPr>
              <p:nvPr/>
            </p:nvSpPr>
            <p:spPr bwMode="auto">
              <a:xfrm>
                <a:off x="2554288" y="5483225"/>
                <a:ext cx="180975" cy="214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endParaRPr lang="en-US" altLang="pt-PT"/>
              </a:p>
            </p:txBody>
          </p:sp>
          <p:pic>
            <p:nvPicPr>
              <p:cNvPr id="11273"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03"/>
              <a:stretch>
                <a:fillRect/>
              </a:stretch>
            </p:blipFill>
            <p:spPr bwMode="auto">
              <a:xfrm>
                <a:off x="646947" y="5116372"/>
                <a:ext cx="36734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Line 11"/>
              <p:cNvSpPr>
                <a:spLocks noChangeShapeType="1"/>
              </p:cNvSpPr>
              <p:nvPr/>
            </p:nvSpPr>
            <p:spPr bwMode="auto">
              <a:xfrm>
                <a:off x="1187451" y="5842000"/>
                <a:ext cx="3095625"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271" name="Rectangle 2"/>
            <p:cNvSpPr>
              <a:spLocks noChangeArrowheads="1"/>
            </p:cNvSpPr>
            <p:nvPr/>
          </p:nvSpPr>
          <p:spPr bwMode="auto">
            <a:xfrm>
              <a:off x="1488" y="3168"/>
              <a:ext cx="136" cy="2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019675" algn="l"/>
                </a:tabLst>
                <a:defRPr>
                  <a:solidFill>
                    <a:schemeClr val="tx1"/>
                  </a:solidFill>
                  <a:latin typeface="Arial" pitchFamily="34" charset="0"/>
                  <a:cs typeface="Arial" pitchFamily="34" charset="0"/>
                </a:defRPr>
              </a:lvl1pPr>
              <a:lvl2pPr marL="742950" indent="-285750" eaLnBrk="0" hangingPunct="0">
                <a:tabLst>
                  <a:tab pos="5019675" algn="l"/>
                </a:tabLst>
                <a:defRPr>
                  <a:solidFill>
                    <a:schemeClr val="tx1"/>
                  </a:solidFill>
                  <a:latin typeface="Arial" pitchFamily="34" charset="0"/>
                  <a:cs typeface="Arial" pitchFamily="34" charset="0"/>
                </a:defRPr>
              </a:lvl2pPr>
              <a:lvl3pPr marL="1143000" indent="-228600" eaLnBrk="0" hangingPunct="0">
                <a:tabLst>
                  <a:tab pos="5019675" algn="l"/>
                </a:tabLst>
                <a:defRPr>
                  <a:solidFill>
                    <a:schemeClr val="tx1"/>
                  </a:solidFill>
                  <a:latin typeface="Arial" pitchFamily="34" charset="0"/>
                  <a:cs typeface="Arial" pitchFamily="34" charset="0"/>
                </a:defRPr>
              </a:lvl3pPr>
              <a:lvl4pPr marL="1600200" indent="-228600" eaLnBrk="0" hangingPunct="0">
                <a:tabLst>
                  <a:tab pos="5019675" algn="l"/>
                </a:tabLst>
                <a:defRPr>
                  <a:solidFill>
                    <a:schemeClr val="tx1"/>
                  </a:solidFill>
                  <a:latin typeface="Arial" pitchFamily="34" charset="0"/>
                  <a:cs typeface="Arial" pitchFamily="34" charset="0"/>
                </a:defRPr>
              </a:lvl4pPr>
              <a:lvl5pPr marL="2057400" indent="-228600" eaLnBrk="0" hangingPunct="0">
                <a:tabLst>
                  <a:tab pos="5019675"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5019675" algn="l"/>
                </a:tabLst>
                <a:defRPr>
                  <a:solidFill>
                    <a:schemeClr val="tx1"/>
                  </a:solidFill>
                  <a:latin typeface="Arial" pitchFamily="34" charset="0"/>
                  <a:cs typeface="Arial" pitchFamily="34" charset="0"/>
                </a:defRPr>
              </a:lvl9pPr>
            </a:lstStyle>
            <a:p>
              <a:pPr algn="ctr" eaLnBrk="1" hangingPunct="1">
                <a:lnSpc>
                  <a:spcPct val="130000"/>
                </a:lnSpc>
                <a:buClr>
                  <a:schemeClr val="accent1"/>
                </a:buClr>
                <a:buSzPct val="120000"/>
              </a:pPr>
              <a:endParaRPr lang="en-US" altLang="pt-PT" b="1">
                <a:solidFill>
                  <a:schemeClr val="bg1"/>
                </a:solidFill>
              </a:endParaRPr>
            </a:p>
          </p:txBody>
        </p:sp>
      </p:grpSp>
      <p:sp>
        <p:nvSpPr>
          <p:cNvPr id="12" name="Slide Number Placeholder 1"/>
          <p:cNvSpPr txBox="1">
            <a:spLocks noGrp="1"/>
          </p:cNvSpPr>
          <p:nvPr/>
        </p:nvSpPr>
        <p:spPr bwMode="auto">
          <a:xfrm>
            <a:off x="8610600" y="6324600"/>
            <a:ext cx="3222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A06548-7B04-4AE7-B5CA-8805DCC5FF8D}" type="slidenum">
              <a:rPr lang="pt-PT" altLang="pt-PT" sz="900" b="1">
                <a:solidFill>
                  <a:schemeClr val="tx2"/>
                </a:solidFill>
              </a:rPr>
              <a:pPr algn="r" eaLnBrk="1" hangingPunct="1"/>
              <a:t>9</a:t>
            </a:fld>
            <a:endParaRPr lang="pt-PT" altLang="pt-PT" sz="900" b="1">
              <a:solidFill>
                <a:schemeClr val="tx2"/>
              </a:solidFill>
            </a:endParaRPr>
          </a:p>
        </p:txBody>
      </p:sp>
    </p:spTree>
    <p:extLst>
      <p:ext uri="{BB962C8B-B14F-4D97-AF65-F5344CB8AC3E}">
        <p14:creationId xmlns:p14="http://schemas.microsoft.com/office/powerpoint/2010/main" val="158590667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TotalTime>
  <Words>2188</Words>
  <Application>Microsoft Office PowerPoint</Application>
  <PresentationFormat>On-screen Show (4:3)</PresentationFormat>
  <Paragraphs>245</Paragraphs>
  <Slides>36</Slides>
  <Notes>14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Milan</dc:creator>
  <cp:lastModifiedBy>Manuela</cp:lastModifiedBy>
  <cp:revision>68</cp:revision>
  <dcterms:created xsi:type="dcterms:W3CDTF">2006-08-16T00:00:00Z</dcterms:created>
  <dcterms:modified xsi:type="dcterms:W3CDTF">2019-05-10T08:04:42Z</dcterms:modified>
</cp:coreProperties>
</file>